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9144000"/>
  <p:notesSz cx="6858000" cy="9144000"/>
  <p:embeddedFontLst>
    <p:embeddedFont>
      <p:font typeface="Amatic SC"/>
      <p:regular r:id="rId37"/>
      <p:bold r:id="rId38"/>
    </p:embeddedFont>
    <p:embeddedFont>
      <p:font typeface="Source Code Pro"/>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SourceCodePr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AmaticSC-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SourceCodePro-regular.fntdata"/><Relationship Id="rId16" Type="http://schemas.openxmlformats.org/officeDocument/2006/relationships/slide" Target="slides/slide11.xml"/><Relationship Id="rId38" Type="http://schemas.openxmlformats.org/officeDocument/2006/relationships/font" Target="fonts/AmaticSC-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oney.cnn.com/2015/07/21/news/companies/nyc-yellow-taxi-uber/"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350"/>
              <a:t>Every taxi has to pay hundreds even thousands of dollars for a New York City-issued license, known as a taxi medallion. Now the value of these medallions is taking a huge hit as Uber cars flood the city.There are 13,000 yellow taxis in New York City. But the competition from 20,000 Uber cars has cut sharply into the taxis' customer base. The plunge in medallion values has created a financial crisis for taxi owners. Matt and other cab drivers are desperately in need of help to know what are the factors that influence their daily profit so that they can strategically and effectively compete with Uber and earn more money. Would that be the pickup location? The weather? The payment method? Tip amount?</a:t>
            </a:r>
          </a:p>
          <a:p>
            <a:pPr lvl="0">
              <a:spcBef>
                <a:spcPts val="0"/>
              </a:spcBef>
              <a:buNone/>
            </a:pPr>
            <a:r>
              <a:t/>
            </a:r>
            <a:endParaRPr sz="1350"/>
          </a:p>
          <a:p>
            <a:pPr lvl="0">
              <a:spcBef>
                <a:spcPts val="0"/>
              </a:spcBef>
              <a:buNone/>
            </a:pPr>
            <a:r>
              <a:t/>
            </a:r>
            <a:endParaRPr sz="1350"/>
          </a:p>
          <a:p>
            <a:pPr lvl="0">
              <a:spcBef>
                <a:spcPts val="0"/>
              </a:spcBef>
              <a:buNone/>
            </a:pPr>
            <a:r>
              <a:rPr lang="en" sz="1350"/>
              <a:t> </a:t>
            </a:r>
            <a:r>
              <a:rPr lang="en" sz="1350" u="sng">
                <a:solidFill>
                  <a:schemeClr val="hlink"/>
                </a:solidFill>
                <a:hlinkClick r:id="rId2"/>
              </a:rPr>
              <a:t>http://money.cnn.com/2015/07/21/news/companies/nyc-yellow-taxi-uber/</a:t>
            </a:r>
            <a:r>
              <a:rPr lang="en" sz="1350"/>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00">
                <a:solidFill>
                  <a:srgbClr val="181818"/>
                </a:solidFill>
                <a:highlight>
                  <a:srgbClr val="FFFFFF"/>
                </a:highlight>
              </a:rPr>
              <a:t>This dataset includes trip records from all trips completed in yellow and green taxis in NYC in 2014 and select months of 2015. Records include fields capturing pick-up and drop-off dates/times, pick-up and drop-off locations, trip distances, itemized fares, rate types, payment types, and driver-reported passenger counts. The data used in the attached datasets were collected and provided to the NYC Taxi and Limousine Commission (TLC) by technology providers authorized under the Taxicab &amp; Livery Passenger Enhancement Programs (TPEP/LPEP). The  trip data was not created by the TLC, and TLC makes no representations as to the accuracy of these data.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graph doesn’t have legend, not title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4572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311700" y="522866"/>
            <a:ext cx="8520600" cy="3587100"/>
          </a:xfrm>
          <a:prstGeom prst="rect">
            <a:avLst/>
          </a:prstGeom>
        </p:spPr>
        <p:txBody>
          <a:bodyPr anchorCtr="0" anchor="ctr" bIns="91425" lIns="91425" rIns="91425"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2" name="Shape 12"/>
          <p:cNvSpPr txBox="1"/>
          <p:nvPr>
            <p:ph idx="1" type="subTitle"/>
          </p:nvPr>
        </p:nvSpPr>
        <p:spPr>
          <a:xfrm>
            <a:off x="311700" y="5187200"/>
            <a:ext cx="8520600" cy="941700"/>
          </a:xfrm>
          <a:prstGeom prst="rect">
            <a:avLst/>
          </a:prstGeom>
        </p:spPr>
        <p:txBody>
          <a:bodyPr anchorCtr="0" anchor="ctr" bIns="91425" lIns="91425" rIns="91425"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653700"/>
            <a:ext cx="8520600" cy="26424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48" name="Shape 48"/>
          <p:cNvSpPr txBox="1"/>
          <p:nvPr>
            <p:ph idx="1" type="body"/>
          </p:nvPr>
        </p:nvSpPr>
        <p:spPr>
          <a:xfrm>
            <a:off x="311700" y="4406166"/>
            <a:ext cx="8520600" cy="1734300"/>
          </a:xfrm>
          <a:prstGeom prst="rect">
            <a:avLst/>
          </a:prstGeom>
        </p:spPr>
        <p:txBody>
          <a:bodyPr anchorCtr="0" anchor="t" bIns="91425" lIns="91425" rIns="91425"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49" name="Shape 4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56" name="Shape 56"/>
        <p:cNvGrpSpPr/>
        <p:nvPr/>
      </p:nvGrpSpPr>
      <p:grpSpPr>
        <a:xfrm>
          <a:off x="0" y="0"/>
          <a:ext cx="0" cy="0"/>
          <a:chOff x="0" y="0"/>
          <a:chExt cx="0" cy="0"/>
        </a:xfrm>
      </p:grpSpPr>
      <p:sp>
        <p:nvSpPr>
          <p:cNvPr id="57" name="Shape 57"/>
          <p:cNvSpPr/>
          <p:nvPr/>
        </p:nvSpPr>
        <p:spPr>
          <a:xfrm>
            <a:off x="0" y="0"/>
            <a:ext cx="9144000" cy="4572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58" name="Shape 58"/>
          <p:cNvSpPr txBox="1"/>
          <p:nvPr>
            <p:ph type="ctrTitle"/>
          </p:nvPr>
        </p:nvSpPr>
        <p:spPr>
          <a:xfrm>
            <a:off x="311700" y="522866"/>
            <a:ext cx="8520600" cy="3587100"/>
          </a:xfrm>
          <a:prstGeom prst="rect">
            <a:avLst/>
          </a:prstGeom>
        </p:spPr>
        <p:txBody>
          <a:bodyPr anchorCtr="0" anchor="ctr" bIns="91425" lIns="91425" rIns="91425" tIns="91425"/>
          <a:lstStyle>
            <a:lvl1pPr lvl="0" rtl="0" algn="ctr">
              <a:spcBef>
                <a:spcPts val="0"/>
              </a:spcBef>
              <a:buSzPct val="100000"/>
              <a:buFont typeface="Calibri"/>
              <a:defRPr sz="6000">
                <a:latin typeface="Calibri"/>
                <a:ea typeface="Calibri"/>
                <a:cs typeface="Calibri"/>
                <a:sym typeface="Calibri"/>
              </a:defRPr>
            </a:lvl1pPr>
            <a:lvl2pPr lvl="1" rtl="0" algn="ctr">
              <a:spcBef>
                <a:spcPts val="0"/>
              </a:spcBef>
              <a:buSzPct val="100000"/>
              <a:defRPr sz="8000"/>
            </a:lvl2pPr>
            <a:lvl3pPr lvl="2" rtl="0" algn="ctr">
              <a:spcBef>
                <a:spcPts val="0"/>
              </a:spcBef>
              <a:buSzPct val="100000"/>
              <a:defRPr sz="8000"/>
            </a:lvl3pPr>
            <a:lvl4pPr lvl="3" rtl="0" algn="ctr">
              <a:spcBef>
                <a:spcPts val="0"/>
              </a:spcBef>
              <a:buSzPct val="100000"/>
              <a:defRPr sz="8000"/>
            </a:lvl4pPr>
            <a:lvl5pPr lvl="4" rtl="0" algn="ctr">
              <a:spcBef>
                <a:spcPts val="0"/>
              </a:spcBef>
              <a:buSzPct val="100000"/>
              <a:defRPr sz="8000"/>
            </a:lvl5pPr>
            <a:lvl6pPr lvl="5" rtl="0" algn="ctr">
              <a:spcBef>
                <a:spcPts val="0"/>
              </a:spcBef>
              <a:buSzPct val="100000"/>
              <a:defRPr sz="8000"/>
            </a:lvl6pPr>
            <a:lvl7pPr lvl="6" rtl="0" algn="ctr">
              <a:spcBef>
                <a:spcPts val="0"/>
              </a:spcBef>
              <a:buSzPct val="100000"/>
              <a:defRPr sz="8000"/>
            </a:lvl7pPr>
            <a:lvl8pPr lvl="7" rtl="0" algn="ctr">
              <a:spcBef>
                <a:spcPts val="0"/>
              </a:spcBef>
              <a:buSzPct val="100000"/>
              <a:defRPr sz="8000"/>
            </a:lvl8pPr>
            <a:lvl9pPr lvl="8" rtl="0" algn="ctr">
              <a:spcBef>
                <a:spcPts val="0"/>
              </a:spcBef>
              <a:buSzPct val="100000"/>
              <a:defRPr sz="8000"/>
            </a:lvl9pPr>
          </a:lstStyle>
          <a:p/>
        </p:txBody>
      </p:sp>
      <p:sp>
        <p:nvSpPr>
          <p:cNvPr id="59" name="Shape 59"/>
          <p:cNvSpPr txBox="1"/>
          <p:nvPr>
            <p:ph idx="1" type="subTitle"/>
          </p:nvPr>
        </p:nvSpPr>
        <p:spPr>
          <a:xfrm>
            <a:off x="311700" y="5187200"/>
            <a:ext cx="8520600" cy="941700"/>
          </a:xfrm>
          <a:prstGeom prst="rect">
            <a:avLst/>
          </a:prstGeom>
        </p:spPr>
        <p:txBody>
          <a:bodyPr anchorCtr="0" anchor="ctr" bIns="91425" lIns="91425" rIns="91425" tIns="91425"/>
          <a:lstStyle>
            <a:lvl1pPr lvl="0" rtl="0" algn="ctr">
              <a:lnSpc>
                <a:spcPct val="100000"/>
              </a:lnSpc>
              <a:spcBef>
                <a:spcPts val="0"/>
              </a:spcBef>
              <a:spcAft>
                <a:spcPts val="0"/>
              </a:spcAft>
              <a:buClr>
                <a:schemeClr val="accent1"/>
              </a:buClr>
              <a:buSzPct val="100000"/>
              <a:buNone/>
              <a:defRPr b="1" sz="2100">
                <a:solidFill>
                  <a:schemeClr val="accent1"/>
                </a:solidFill>
              </a:defRPr>
            </a:lvl1pPr>
            <a:lvl2pPr lvl="1" rtl="0" algn="ctr">
              <a:lnSpc>
                <a:spcPct val="100000"/>
              </a:lnSpc>
              <a:spcBef>
                <a:spcPts val="0"/>
              </a:spcBef>
              <a:spcAft>
                <a:spcPts val="0"/>
              </a:spcAft>
              <a:buClr>
                <a:schemeClr val="accent1"/>
              </a:buClr>
              <a:buSzPct val="100000"/>
              <a:buNone/>
              <a:defRPr b="1" sz="2100">
                <a:solidFill>
                  <a:schemeClr val="accent1"/>
                </a:solidFill>
              </a:defRPr>
            </a:lvl2pPr>
            <a:lvl3pPr lvl="2" rtl="0" algn="ctr">
              <a:lnSpc>
                <a:spcPct val="100000"/>
              </a:lnSpc>
              <a:spcBef>
                <a:spcPts val="0"/>
              </a:spcBef>
              <a:spcAft>
                <a:spcPts val="0"/>
              </a:spcAft>
              <a:buClr>
                <a:schemeClr val="accent1"/>
              </a:buClr>
              <a:buSzPct val="100000"/>
              <a:buNone/>
              <a:defRPr b="1" sz="2100">
                <a:solidFill>
                  <a:schemeClr val="accent1"/>
                </a:solidFill>
              </a:defRPr>
            </a:lvl3pPr>
            <a:lvl4pPr lvl="3" rtl="0" algn="ctr">
              <a:lnSpc>
                <a:spcPct val="100000"/>
              </a:lnSpc>
              <a:spcBef>
                <a:spcPts val="0"/>
              </a:spcBef>
              <a:spcAft>
                <a:spcPts val="0"/>
              </a:spcAft>
              <a:buClr>
                <a:schemeClr val="accent1"/>
              </a:buClr>
              <a:buSzPct val="100000"/>
              <a:buNone/>
              <a:defRPr b="1" sz="2100">
                <a:solidFill>
                  <a:schemeClr val="accent1"/>
                </a:solidFill>
              </a:defRPr>
            </a:lvl4pPr>
            <a:lvl5pPr lvl="4" rtl="0" algn="ctr">
              <a:lnSpc>
                <a:spcPct val="100000"/>
              </a:lnSpc>
              <a:spcBef>
                <a:spcPts val="0"/>
              </a:spcBef>
              <a:spcAft>
                <a:spcPts val="0"/>
              </a:spcAft>
              <a:buClr>
                <a:schemeClr val="accent1"/>
              </a:buClr>
              <a:buSzPct val="100000"/>
              <a:buNone/>
              <a:defRPr b="1" sz="2100">
                <a:solidFill>
                  <a:schemeClr val="accent1"/>
                </a:solidFill>
              </a:defRPr>
            </a:lvl5pPr>
            <a:lvl6pPr lvl="5" rtl="0" algn="ctr">
              <a:lnSpc>
                <a:spcPct val="100000"/>
              </a:lnSpc>
              <a:spcBef>
                <a:spcPts val="0"/>
              </a:spcBef>
              <a:spcAft>
                <a:spcPts val="0"/>
              </a:spcAft>
              <a:buClr>
                <a:schemeClr val="accent1"/>
              </a:buClr>
              <a:buSzPct val="100000"/>
              <a:buNone/>
              <a:defRPr b="1" sz="2100">
                <a:solidFill>
                  <a:schemeClr val="accent1"/>
                </a:solidFill>
              </a:defRPr>
            </a:lvl6pPr>
            <a:lvl7pPr lvl="6" rtl="0" algn="ctr">
              <a:lnSpc>
                <a:spcPct val="100000"/>
              </a:lnSpc>
              <a:spcBef>
                <a:spcPts val="0"/>
              </a:spcBef>
              <a:spcAft>
                <a:spcPts val="0"/>
              </a:spcAft>
              <a:buClr>
                <a:schemeClr val="accent1"/>
              </a:buClr>
              <a:buSzPct val="100000"/>
              <a:buNone/>
              <a:defRPr b="1" sz="2100">
                <a:solidFill>
                  <a:schemeClr val="accent1"/>
                </a:solidFill>
              </a:defRPr>
            </a:lvl7pPr>
            <a:lvl8pPr lvl="7" rtl="0" algn="ctr">
              <a:lnSpc>
                <a:spcPct val="100000"/>
              </a:lnSpc>
              <a:spcBef>
                <a:spcPts val="0"/>
              </a:spcBef>
              <a:spcAft>
                <a:spcPts val="0"/>
              </a:spcAft>
              <a:buClr>
                <a:schemeClr val="accent1"/>
              </a:buClr>
              <a:buSzPct val="100000"/>
              <a:buNone/>
              <a:defRPr b="1" sz="2100">
                <a:solidFill>
                  <a:schemeClr val="accent1"/>
                </a:solidFill>
              </a:defRPr>
            </a:lvl8pPr>
            <a:lvl9pPr lvl="8" rtl="0"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60" name="Shape 60"/>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61" name="Shape 61"/>
        <p:cNvGrpSpPr/>
        <p:nvPr/>
      </p:nvGrpSpPr>
      <p:grpSpPr>
        <a:xfrm>
          <a:off x="0" y="0"/>
          <a:ext cx="0" cy="0"/>
          <a:chOff x="0" y="0"/>
          <a:chExt cx="0" cy="0"/>
        </a:xfrm>
      </p:grpSpPr>
      <p:sp>
        <p:nvSpPr>
          <p:cNvPr id="62" name="Shape 62"/>
          <p:cNvSpPr txBox="1"/>
          <p:nvPr>
            <p:ph type="title"/>
          </p:nvPr>
        </p:nvSpPr>
        <p:spPr>
          <a:xfrm>
            <a:off x="2802750" y="1070000"/>
            <a:ext cx="3538500" cy="4718100"/>
          </a:xfrm>
          <a:prstGeom prst="rect">
            <a:avLst/>
          </a:prstGeom>
          <a:solidFill>
            <a:srgbClr val="FFFFFF"/>
          </a:solidFill>
        </p:spPr>
        <p:txBody>
          <a:bodyPr anchorCtr="0" anchor="ctr"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63" name="Shape 63"/>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4" name="Shape 64"/>
        <p:cNvGrpSpPr/>
        <p:nvPr/>
      </p:nvGrpSpPr>
      <p:grpSpPr>
        <a:xfrm>
          <a:off x="0" y="0"/>
          <a:ext cx="0" cy="0"/>
          <a:chOff x="0" y="0"/>
          <a:chExt cx="0" cy="0"/>
        </a:xfrm>
      </p:grpSpPr>
      <p:sp>
        <p:nvSpPr>
          <p:cNvPr id="65" name="Shape 65"/>
          <p:cNvSpPr txBox="1"/>
          <p:nvPr>
            <p:ph type="title"/>
          </p:nvPr>
        </p:nvSpPr>
        <p:spPr>
          <a:xfrm>
            <a:off x="311700" y="390466"/>
            <a:ext cx="8520600" cy="10680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6" name="Shape 66"/>
          <p:cNvSpPr txBox="1"/>
          <p:nvPr>
            <p:ph idx="1" type="body"/>
          </p:nvPr>
        </p:nvSpPr>
        <p:spPr>
          <a:xfrm>
            <a:off x="311700" y="1638233"/>
            <a:ext cx="8520600" cy="44535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8" name="Shape 68"/>
        <p:cNvGrpSpPr/>
        <p:nvPr/>
      </p:nvGrpSpPr>
      <p:grpSpPr>
        <a:xfrm>
          <a:off x="0" y="0"/>
          <a:ext cx="0" cy="0"/>
          <a:chOff x="0" y="0"/>
          <a:chExt cx="0" cy="0"/>
        </a:xfrm>
      </p:grpSpPr>
      <p:sp>
        <p:nvSpPr>
          <p:cNvPr id="69" name="Shape 69"/>
          <p:cNvSpPr txBox="1"/>
          <p:nvPr>
            <p:ph type="title"/>
          </p:nvPr>
        </p:nvSpPr>
        <p:spPr>
          <a:xfrm>
            <a:off x="311700" y="390466"/>
            <a:ext cx="8520600" cy="10680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 name="Shape 70"/>
          <p:cNvSpPr txBox="1"/>
          <p:nvPr>
            <p:ph idx="1" type="body"/>
          </p:nvPr>
        </p:nvSpPr>
        <p:spPr>
          <a:xfrm>
            <a:off x="311700" y="1638233"/>
            <a:ext cx="3999900" cy="44535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1" name="Shape 71"/>
          <p:cNvSpPr txBox="1"/>
          <p:nvPr>
            <p:ph idx="2" type="body"/>
          </p:nvPr>
        </p:nvSpPr>
        <p:spPr>
          <a:xfrm>
            <a:off x="4832400" y="1638233"/>
            <a:ext cx="3999900" cy="44535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2" name="Shape 7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3" name="Shape 73"/>
        <p:cNvGrpSpPr/>
        <p:nvPr/>
      </p:nvGrpSpPr>
      <p:grpSpPr>
        <a:xfrm>
          <a:off x="0" y="0"/>
          <a:ext cx="0" cy="0"/>
          <a:chOff x="0" y="0"/>
          <a:chExt cx="0" cy="0"/>
        </a:xfrm>
      </p:grpSpPr>
      <p:sp>
        <p:nvSpPr>
          <p:cNvPr id="74" name="Shape 74"/>
          <p:cNvSpPr txBox="1"/>
          <p:nvPr>
            <p:ph type="title"/>
          </p:nvPr>
        </p:nvSpPr>
        <p:spPr>
          <a:xfrm>
            <a:off x="304800" y="412466"/>
            <a:ext cx="8537700" cy="997500"/>
          </a:xfrm>
          <a:prstGeom prst="rect">
            <a:avLst/>
          </a:prstGeom>
        </p:spPr>
        <p:txBody>
          <a:bodyPr anchorCtr="0" anchor="t" bIns="91425" lIns="91425" rIns="91425" tIns="91425"/>
          <a:lstStyle>
            <a:lvl1pPr lvl="0" rtl="0">
              <a:spcBef>
                <a:spcPts val="0"/>
              </a:spcBef>
              <a:buSzPct val="100000"/>
              <a:defRPr sz="4000"/>
            </a:lvl1pPr>
            <a:lvl2pPr lvl="1" rtl="0">
              <a:spcBef>
                <a:spcPts val="0"/>
              </a:spcBef>
              <a:buSzPct val="100000"/>
              <a:defRPr sz="4000"/>
            </a:lvl2pPr>
            <a:lvl3pPr lvl="2" rtl="0">
              <a:spcBef>
                <a:spcPts val="0"/>
              </a:spcBef>
              <a:buSzPct val="100000"/>
              <a:defRPr sz="4000"/>
            </a:lvl3pPr>
            <a:lvl4pPr lvl="3" rtl="0">
              <a:spcBef>
                <a:spcPts val="0"/>
              </a:spcBef>
              <a:buSzPct val="100000"/>
              <a:defRPr sz="4000"/>
            </a:lvl4pPr>
            <a:lvl5pPr lvl="4" rtl="0">
              <a:spcBef>
                <a:spcPts val="0"/>
              </a:spcBef>
              <a:buSzPct val="100000"/>
              <a:defRPr sz="4000"/>
            </a:lvl5pPr>
            <a:lvl6pPr lvl="5" rtl="0">
              <a:spcBef>
                <a:spcPts val="0"/>
              </a:spcBef>
              <a:buSzPct val="100000"/>
              <a:defRPr sz="4000"/>
            </a:lvl6pPr>
            <a:lvl7pPr lvl="6" rtl="0">
              <a:spcBef>
                <a:spcPts val="0"/>
              </a:spcBef>
              <a:buSzPct val="100000"/>
              <a:defRPr sz="4000"/>
            </a:lvl7pPr>
            <a:lvl8pPr lvl="7" rtl="0">
              <a:spcBef>
                <a:spcPts val="0"/>
              </a:spcBef>
              <a:buSzPct val="100000"/>
              <a:defRPr sz="4000"/>
            </a:lvl8pPr>
            <a:lvl9pPr lvl="8" rtl="0">
              <a:spcBef>
                <a:spcPts val="0"/>
              </a:spcBef>
              <a:buSzPct val="100000"/>
              <a:defRPr sz="4000"/>
            </a:lvl9pPr>
          </a:lstStyle>
          <a:p/>
        </p:txBody>
      </p:sp>
      <p:sp>
        <p:nvSpPr>
          <p:cNvPr id="75" name="Shape 7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6" name="Shape 76"/>
        <p:cNvGrpSpPr/>
        <p:nvPr/>
      </p:nvGrpSpPr>
      <p:grpSpPr>
        <a:xfrm>
          <a:off x="0" y="0"/>
          <a:ext cx="0" cy="0"/>
          <a:chOff x="0" y="0"/>
          <a:chExt cx="0" cy="0"/>
        </a:xfrm>
      </p:grpSpPr>
      <p:sp>
        <p:nvSpPr>
          <p:cNvPr id="77" name="Shape 77"/>
          <p:cNvSpPr txBox="1"/>
          <p:nvPr>
            <p:ph type="title"/>
          </p:nvPr>
        </p:nvSpPr>
        <p:spPr>
          <a:xfrm>
            <a:off x="311700" y="740800"/>
            <a:ext cx="2808000" cy="1007700"/>
          </a:xfrm>
          <a:prstGeom prst="rect">
            <a:avLst/>
          </a:prstGeom>
        </p:spPr>
        <p:txBody>
          <a:bodyPr anchorCtr="0" anchor="b" bIns="91425" lIns="91425" rIns="91425" tIns="91425"/>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p:txBody>
      </p:sp>
      <p:sp>
        <p:nvSpPr>
          <p:cNvPr id="78" name="Shape 78"/>
          <p:cNvSpPr txBox="1"/>
          <p:nvPr>
            <p:ph idx="1" type="body"/>
          </p:nvPr>
        </p:nvSpPr>
        <p:spPr>
          <a:xfrm>
            <a:off x="311700" y="1852800"/>
            <a:ext cx="2808000" cy="42393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9" name="Shape 7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490250" y="701800"/>
            <a:ext cx="5618700" cy="5454300"/>
          </a:xfrm>
          <a:prstGeom prst="rect">
            <a:avLst/>
          </a:prstGeom>
        </p:spPr>
        <p:txBody>
          <a:bodyPr anchorCtr="0" anchor="ctr" bIns="91425" lIns="91425" rIns="91425" tIns="91425"/>
          <a:lstStyle>
            <a:lvl1pPr lvl="0" rtl="0">
              <a:spcBef>
                <a:spcPts val="0"/>
              </a:spcBef>
              <a:buClr>
                <a:schemeClr val="lt1"/>
              </a:buClr>
              <a:buSzPct val="100000"/>
              <a:defRPr sz="6000">
                <a:solidFill>
                  <a:schemeClr val="lt1"/>
                </a:solidFill>
              </a:defRPr>
            </a:lvl1pPr>
            <a:lvl2pPr lvl="1" rtl="0">
              <a:spcBef>
                <a:spcPts val="0"/>
              </a:spcBef>
              <a:buClr>
                <a:schemeClr val="lt1"/>
              </a:buClr>
              <a:buSzPct val="100000"/>
              <a:defRPr sz="6000">
                <a:solidFill>
                  <a:schemeClr val="lt1"/>
                </a:solidFill>
              </a:defRPr>
            </a:lvl2pPr>
            <a:lvl3pPr lvl="2" rtl="0">
              <a:spcBef>
                <a:spcPts val="0"/>
              </a:spcBef>
              <a:buClr>
                <a:schemeClr val="lt1"/>
              </a:buClr>
              <a:buSzPct val="100000"/>
              <a:defRPr sz="6000">
                <a:solidFill>
                  <a:schemeClr val="lt1"/>
                </a:solidFill>
              </a:defRPr>
            </a:lvl3pPr>
            <a:lvl4pPr lvl="3" rtl="0">
              <a:spcBef>
                <a:spcPts val="0"/>
              </a:spcBef>
              <a:buClr>
                <a:schemeClr val="lt1"/>
              </a:buClr>
              <a:buSzPct val="100000"/>
              <a:defRPr sz="6000">
                <a:solidFill>
                  <a:schemeClr val="lt1"/>
                </a:solidFill>
              </a:defRPr>
            </a:lvl4pPr>
            <a:lvl5pPr lvl="4" rtl="0">
              <a:spcBef>
                <a:spcPts val="0"/>
              </a:spcBef>
              <a:buClr>
                <a:schemeClr val="lt1"/>
              </a:buClr>
              <a:buSzPct val="100000"/>
              <a:defRPr sz="6000">
                <a:solidFill>
                  <a:schemeClr val="lt1"/>
                </a:solidFill>
              </a:defRPr>
            </a:lvl5pPr>
            <a:lvl6pPr lvl="5" rtl="0">
              <a:spcBef>
                <a:spcPts val="0"/>
              </a:spcBef>
              <a:buClr>
                <a:schemeClr val="lt1"/>
              </a:buClr>
              <a:buSzPct val="100000"/>
              <a:defRPr sz="6000">
                <a:solidFill>
                  <a:schemeClr val="lt1"/>
                </a:solidFill>
              </a:defRPr>
            </a:lvl6pPr>
            <a:lvl7pPr lvl="6" rtl="0">
              <a:spcBef>
                <a:spcPts val="0"/>
              </a:spcBef>
              <a:buClr>
                <a:schemeClr val="lt1"/>
              </a:buClr>
              <a:buSzPct val="100000"/>
              <a:defRPr sz="6000">
                <a:solidFill>
                  <a:schemeClr val="lt1"/>
                </a:solidFill>
              </a:defRPr>
            </a:lvl7pPr>
            <a:lvl8pPr lvl="7" rtl="0">
              <a:spcBef>
                <a:spcPts val="0"/>
              </a:spcBef>
              <a:buClr>
                <a:schemeClr val="lt1"/>
              </a:buClr>
              <a:buSzPct val="100000"/>
              <a:defRPr sz="6000">
                <a:solidFill>
                  <a:schemeClr val="lt1"/>
                </a:solidFill>
              </a:defRPr>
            </a:lvl8pPr>
            <a:lvl9pPr lvl="8" rtl="0">
              <a:spcBef>
                <a:spcPts val="0"/>
              </a:spcBef>
              <a:buClr>
                <a:schemeClr val="lt1"/>
              </a:buClr>
              <a:buSzPct val="100000"/>
              <a:defRPr sz="6000">
                <a:solidFill>
                  <a:schemeClr val="lt1"/>
                </a:solidFill>
              </a:defRPr>
            </a:lvl9pPr>
          </a:lstStyle>
          <a:p/>
        </p:txBody>
      </p:sp>
      <p:sp>
        <p:nvSpPr>
          <p:cNvPr id="82" name="Shape 8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3" name="Shape 83"/>
        <p:cNvGrpSpPr/>
        <p:nvPr/>
      </p:nvGrpSpPr>
      <p:grpSpPr>
        <a:xfrm>
          <a:off x="0" y="0"/>
          <a:ext cx="0" cy="0"/>
          <a:chOff x="0" y="0"/>
          <a:chExt cx="0" cy="0"/>
        </a:xfrm>
      </p:grpSpPr>
      <p:sp>
        <p:nvSpPr>
          <p:cNvPr id="84" name="Shape 84"/>
          <p:cNvSpPr/>
          <p:nvPr/>
        </p:nvSpPr>
        <p:spPr>
          <a:xfrm>
            <a:off x="4572000" y="-33"/>
            <a:ext cx="4572000" cy="6858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85" name="Shape 85"/>
          <p:cNvCxnSpPr/>
          <p:nvPr/>
        </p:nvCxnSpPr>
        <p:spPr>
          <a:xfrm>
            <a:off x="5029675" y="5994000"/>
            <a:ext cx="468300" cy="0"/>
          </a:xfrm>
          <a:prstGeom prst="straightConnector1">
            <a:avLst/>
          </a:prstGeom>
          <a:noFill/>
          <a:ln cap="flat" cmpd="sng" w="28575">
            <a:solidFill>
              <a:schemeClr val="lt1"/>
            </a:solidFill>
            <a:prstDash val="solid"/>
            <a:round/>
            <a:headEnd len="med" w="med" type="none"/>
            <a:tailEnd len="med" w="med" type="none"/>
          </a:ln>
        </p:spPr>
      </p:cxnSp>
      <p:sp>
        <p:nvSpPr>
          <p:cNvPr id="86" name="Shape 86"/>
          <p:cNvSpPr txBox="1"/>
          <p:nvPr>
            <p:ph type="title"/>
          </p:nvPr>
        </p:nvSpPr>
        <p:spPr>
          <a:xfrm>
            <a:off x="265500" y="1441866"/>
            <a:ext cx="4045200" cy="2280300"/>
          </a:xfrm>
          <a:prstGeom prst="rect">
            <a:avLst/>
          </a:prstGeom>
        </p:spPr>
        <p:txBody>
          <a:bodyPr anchorCtr="0" anchor="b" bIns="91425" lIns="91425" rIns="91425" tIns="91425"/>
          <a:lstStyle>
            <a:lvl1pPr lvl="0" rtl="0" algn="ctr">
              <a:spcBef>
                <a:spcPts val="0"/>
              </a:spcBef>
              <a:buSzPct val="100000"/>
              <a:defRPr sz="5400"/>
            </a:lvl1pPr>
            <a:lvl2pPr lvl="1" rtl="0" algn="ctr">
              <a:spcBef>
                <a:spcPts val="0"/>
              </a:spcBef>
              <a:buSzPct val="100000"/>
              <a:defRPr sz="5400"/>
            </a:lvl2pPr>
            <a:lvl3pPr lvl="2" rtl="0" algn="ctr">
              <a:spcBef>
                <a:spcPts val="0"/>
              </a:spcBef>
              <a:buSzPct val="100000"/>
              <a:defRPr sz="5400"/>
            </a:lvl3pPr>
            <a:lvl4pPr lvl="3" rtl="0" algn="ctr">
              <a:spcBef>
                <a:spcPts val="0"/>
              </a:spcBef>
              <a:buSzPct val="100000"/>
              <a:defRPr sz="5400"/>
            </a:lvl4pPr>
            <a:lvl5pPr lvl="4" rtl="0" algn="ctr">
              <a:spcBef>
                <a:spcPts val="0"/>
              </a:spcBef>
              <a:buSzPct val="100000"/>
              <a:defRPr sz="5400"/>
            </a:lvl5pPr>
            <a:lvl6pPr lvl="5" rtl="0" algn="ctr">
              <a:spcBef>
                <a:spcPts val="0"/>
              </a:spcBef>
              <a:buSzPct val="100000"/>
              <a:defRPr sz="5400"/>
            </a:lvl6pPr>
            <a:lvl7pPr lvl="6" rtl="0" algn="ctr">
              <a:spcBef>
                <a:spcPts val="0"/>
              </a:spcBef>
              <a:buSzPct val="100000"/>
              <a:defRPr sz="5400"/>
            </a:lvl7pPr>
            <a:lvl8pPr lvl="7" rtl="0" algn="ctr">
              <a:spcBef>
                <a:spcPts val="0"/>
              </a:spcBef>
              <a:buSzPct val="100000"/>
              <a:defRPr sz="5400"/>
            </a:lvl8pPr>
            <a:lvl9pPr lvl="8" rtl="0" algn="ctr">
              <a:spcBef>
                <a:spcPts val="0"/>
              </a:spcBef>
              <a:buSzPct val="100000"/>
              <a:defRPr sz="5400"/>
            </a:lvl9pPr>
          </a:lstStyle>
          <a:p/>
        </p:txBody>
      </p:sp>
      <p:sp>
        <p:nvSpPr>
          <p:cNvPr id="87" name="Shape 87"/>
          <p:cNvSpPr txBox="1"/>
          <p:nvPr>
            <p:ph idx="1" type="subTitle"/>
          </p:nvPr>
        </p:nvSpPr>
        <p:spPr>
          <a:xfrm>
            <a:off x="265500" y="3793630"/>
            <a:ext cx="4045200" cy="1794000"/>
          </a:xfrm>
          <a:prstGeom prst="rect">
            <a:avLst/>
          </a:prstGeom>
        </p:spPr>
        <p:txBody>
          <a:bodyPr anchorCtr="0" anchor="t" bIns="91425" lIns="91425" rIns="91425" tIns="91425"/>
          <a:lstStyle>
            <a:lvl1pPr lvl="0" rtl="0" algn="ctr">
              <a:lnSpc>
                <a:spcPct val="100000"/>
              </a:lnSpc>
              <a:spcBef>
                <a:spcPts val="0"/>
              </a:spcBef>
              <a:spcAft>
                <a:spcPts val="0"/>
              </a:spcAft>
              <a:buNone/>
              <a:defRPr/>
            </a:lvl1pPr>
            <a:lvl2pPr lvl="1" rtl="0" algn="ctr">
              <a:lnSpc>
                <a:spcPct val="100000"/>
              </a:lnSpc>
              <a:spcBef>
                <a:spcPts val="0"/>
              </a:spcBef>
              <a:spcAft>
                <a:spcPts val="0"/>
              </a:spcAft>
              <a:buSzPct val="100000"/>
              <a:buNone/>
              <a:defRPr sz="1800"/>
            </a:lvl2pPr>
            <a:lvl3pPr lvl="2" rtl="0" algn="ctr">
              <a:lnSpc>
                <a:spcPct val="100000"/>
              </a:lnSpc>
              <a:spcBef>
                <a:spcPts val="0"/>
              </a:spcBef>
              <a:spcAft>
                <a:spcPts val="0"/>
              </a:spcAft>
              <a:buSzPct val="100000"/>
              <a:buNone/>
              <a:defRPr sz="1800"/>
            </a:lvl3pPr>
            <a:lvl4pPr lvl="3" rtl="0" algn="ctr">
              <a:lnSpc>
                <a:spcPct val="100000"/>
              </a:lnSpc>
              <a:spcBef>
                <a:spcPts val="0"/>
              </a:spcBef>
              <a:spcAft>
                <a:spcPts val="0"/>
              </a:spcAft>
              <a:buSzPct val="100000"/>
              <a:buNone/>
              <a:defRPr sz="1800"/>
            </a:lvl4pPr>
            <a:lvl5pPr lvl="4" rtl="0" algn="ctr">
              <a:lnSpc>
                <a:spcPct val="100000"/>
              </a:lnSpc>
              <a:spcBef>
                <a:spcPts val="0"/>
              </a:spcBef>
              <a:spcAft>
                <a:spcPts val="0"/>
              </a:spcAft>
              <a:buSzPct val="100000"/>
              <a:buNone/>
              <a:defRPr sz="1800"/>
            </a:lvl5pPr>
            <a:lvl6pPr lvl="5" rtl="0" algn="ctr">
              <a:lnSpc>
                <a:spcPct val="100000"/>
              </a:lnSpc>
              <a:spcBef>
                <a:spcPts val="0"/>
              </a:spcBef>
              <a:spcAft>
                <a:spcPts val="0"/>
              </a:spcAft>
              <a:buSzPct val="100000"/>
              <a:buNone/>
              <a:defRPr sz="1800"/>
            </a:lvl6pPr>
            <a:lvl7pPr lvl="6" rtl="0" algn="ctr">
              <a:lnSpc>
                <a:spcPct val="100000"/>
              </a:lnSpc>
              <a:spcBef>
                <a:spcPts val="0"/>
              </a:spcBef>
              <a:spcAft>
                <a:spcPts val="0"/>
              </a:spcAft>
              <a:buSzPct val="100000"/>
              <a:buNone/>
              <a:defRPr sz="1800"/>
            </a:lvl7pPr>
            <a:lvl8pPr lvl="7" rtl="0" algn="ctr">
              <a:lnSpc>
                <a:spcPct val="100000"/>
              </a:lnSpc>
              <a:spcBef>
                <a:spcPts val="0"/>
              </a:spcBef>
              <a:spcAft>
                <a:spcPts val="0"/>
              </a:spcAft>
              <a:buSzPct val="100000"/>
              <a:buNone/>
              <a:defRPr sz="1800"/>
            </a:lvl8pPr>
            <a:lvl9pPr lvl="8" rtl="0" algn="ctr">
              <a:lnSpc>
                <a:spcPct val="100000"/>
              </a:lnSpc>
              <a:spcBef>
                <a:spcPts val="0"/>
              </a:spcBef>
              <a:spcAft>
                <a:spcPts val="0"/>
              </a:spcAft>
              <a:buSzPct val="100000"/>
              <a:buNone/>
              <a:defRPr sz="1800"/>
            </a:lvl9pPr>
          </a:lstStyle>
          <a:p/>
        </p:txBody>
      </p:sp>
      <p:sp>
        <p:nvSpPr>
          <p:cNvPr id="88" name="Shape 88"/>
          <p:cNvSpPr txBox="1"/>
          <p:nvPr>
            <p:ph idx="2" type="body"/>
          </p:nvPr>
        </p:nvSpPr>
        <p:spPr>
          <a:xfrm>
            <a:off x="4939500" y="965600"/>
            <a:ext cx="3837000" cy="4926900"/>
          </a:xfrm>
          <a:prstGeom prst="rect">
            <a:avLst/>
          </a:prstGeom>
        </p:spPr>
        <p:txBody>
          <a:bodyPr anchorCtr="0" anchor="ctr" bIns="91425" lIns="91425" rIns="91425" tIns="91425"/>
          <a:lstStyle>
            <a:lvl1pPr lvl="0" rtl="0">
              <a:spcBef>
                <a:spcPts val="0"/>
              </a:spcBef>
              <a:buClr>
                <a:schemeClr val="accent1"/>
              </a:buClr>
              <a:defRPr>
                <a:solidFill>
                  <a:schemeClr val="accent1"/>
                </a:solidFill>
              </a:defRPr>
            </a:lvl1pPr>
            <a:lvl2pPr lvl="1" rtl="0">
              <a:spcBef>
                <a:spcPts val="0"/>
              </a:spcBef>
              <a:buClr>
                <a:schemeClr val="accent1"/>
              </a:buClr>
              <a:defRPr>
                <a:solidFill>
                  <a:schemeClr val="accent1"/>
                </a:solidFill>
              </a:defRPr>
            </a:lvl2pPr>
            <a:lvl3pPr lvl="2" rtl="0">
              <a:spcBef>
                <a:spcPts val="0"/>
              </a:spcBef>
              <a:buClr>
                <a:schemeClr val="accent1"/>
              </a:buClr>
              <a:defRPr>
                <a:solidFill>
                  <a:schemeClr val="accent1"/>
                </a:solidFill>
              </a:defRPr>
            </a:lvl3pPr>
            <a:lvl4pPr lvl="3" rtl="0">
              <a:spcBef>
                <a:spcPts val="0"/>
              </a:spcBef>
              <a:buClr>
                <a:schemeClr val="accent1"/>
              </a:buClr>
              <a:defRPr>
                <a:solidFill>
                  <a:schemeClr val="accent1"/>
                </a:solidFill>
              </a:defRPr>
            </a:lvl4pPr>
            <a:lvl5pPr lvl="4" rtl="0">
              <a:spcBef>
                <a:spcPts val="0"/>
              </a:spcBef>
              <a:buClr>
                <a:schemeClr val="accent1"/>
              </a:buClr>
              <a:defRPr>
                <a:solidFill>
                  <a:schemeClr val="accent1"/>
                </a:solidFill>
              </a:defRPr>
            </a:lvl5pPr>
            <a:lvl6pPr lvl="5" rtl="0">
              <a:spcBef>
                <a:spcPts val="0"/>
              </a:spcBef>
              <a:buClr>
                <a:schemeClr val="accent1"/>
              </a:buClr>
              <a:defRPr>
                <a:solidFill>
                  <a:schemeClr val="accent1"/>
                </a:solidFill>
              </a:defRPr>
            </a:lvl6pPr>
            <a:lvl7pPr lvl="6" rtl="0">
              <a:spcBef>
                <a:spcPts val="0"/>
              </a:spcBef>
              <a:buClr>
                <a:schemeClr val="accent1"/>
              </a:buClr>
              <a:defRPr>
                <a:solidFill>
                  <a:schemeClr val="accent1"/>
                </a:solidFill>
              </a:defRPr>
            </a:lvl7pPr>
            <a:lvl8pPr lvl="7" rtl="0">
              <a:spcBef>
                <a:spcPts val="0"/>
              </a:spcBef>
              <a:buClr>
                <a:schemeClr val="accent1"/>
              </a:buClr>
              <a:defRPr>
                <a:solidFill>
                  <a:schemeClr val="accent1"/>
                </a:solidFill>
              </a:defRPr>
            </a:lvl8pPr>
            <a:lvl9pPr lvl="8" rtl="0">
              <a:spcBef>
                <a:spcPts val="0"/>
              </a:spcBef>
              <a:buClr>
                <a:schemeClr val="accent1"/>
              </a:buClr>
              <a:defRPr>
                <a:solidFill>
                  <a:schemeClr val="accent1"/>
                </a:solidFill>
              </a:defRPr>
            </a:lvl9pPr>
          </a:lstStyle>
          <a:p/>
        </p:txBody>
      </p:sp>
      <p:sp>
        <p:nvSpPr>
          <p:cNvPr id="89" name="Shape 8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1070000"/>
            <a:ext cx="3538500" cy="4718100"/>
          </a:xfrm>
          <a:prstGeom prst="rect">
            <a:avLst/>
          </a:prstGeom>
          <a:solidFill>
            <a:srgbClr val="FFFFFF"/>
          </a:solidFill>
        </p:spPr>
        <p:txBody>
          <a:bodyPr anchorCtr="0" anchor="ctr"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6" name="Shape 1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0" name="Shape 90"/>
        <p:cNvGrpSpPr/>
        <p:nvPr/>
      </p:nvGrpSpPr>
      <p:grpSpPr>
        <a:xfrm>
          <a:off x="0" y="0"/>
          <a:ext cx="0" cy="0"/>
          <a:chOff x="0" y="0"/>
          <a:chExt cx="0" cy="0"/>
        </a:xfrm>
      </p:grpSpPr>
      <p:sp>
        <p:nvSpPr>
          <p:cNvPr id="91" name="Shape 91"/>
          <p:cNvSpPr txBox="1"/>
          <p:nvPr>
            <p:ph idx="1" type="body"/>
          </p:nvPr>
        </p:nvSpPr>
        <p:spPr>
          <a:xfrm>
            <a:off x="319500" y="5640766"/>
            <a:ext cx="5998800" cy="798300"/>
          </a:xfrm>
          <a:prstGeom prst="rect">
            <a:avLst/>
          </a:prstGeom>
        </p:spPr>
        <p:txBody>
          <a:bodyPr anchorCtr="0" anchor="ctr" bIns="91425" lIns="91425" rIns="91425" tIns="91425"/>
          <a:lstStyle>
            <a:lvl1pPr lvl="0" rt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92" name="Shape 9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3" name="Shape 93"/>
        <p:cNvGrpSpPr/>
        <p:nvPr/>
      </p:nvGrpSpPr>
      <p:grpSpPr>
        <a:xfrm>
          <a:off x="0" y="0"/>
          <a:ext cx="0" cy="0"/>
          <a:chOff x="0" y="0"/>
          <a:chExt cx="0" cy="0"/>
        </a:xfrm>
      </p:grpSpPr>
      <p:sp>
        <p:nvSpPr>
          <p:cNvPr id="94" name="Shape 94"/>
          <p:cNvSpPr txBox="1"/>
          <p:nvPr>
            <p:ph type="title"/>
          </p:nvPr>
        </p:nvSpPr>
        <p:spPr>
          <a:xfrm>
            <a:off x="311700" y="1653700"/>
            <a:ext cx="8520600" cy="2642400"/>
          </a:xfrm>
          <a:prstGeom prst="rect">
            <a:avLst/>
          </a:prstGeom>
        </p:spPr>
        <p:txBody>
          <a:bodyPr anchorCtr="0" anchor="b" bIns="91425" lIns="91425" rIns="91425" tIns="91425"/>
          <a:lstStyle>
            <a:lvl1pPr lvl="0" rtl="0" algn="ctr">
              <a:spcBef>
                <a:spcPts val="0"/>
              </a:spcBef>
              <a:buClr>
                <a:schemeClr val="lt1"/>
              </a:buClr>
              <a:buSzPct val="100000"/>
              <a:defRPr sz="12000">
                <a:solidFill>
                  <a:schemeClr val="lt1"/>
                </a:solidFill>
              </a:defRPr>
            </a:lvl1pPr>
            <a:lvl2pPr lvl="1" rtl="0" algn="ctr">
              <a:spcBef>
                <a:spcPts val="0"/>
              </a:spcBef>
              <a:buClr>
                <a:schemeClr val="lt1"/>
              </a:buClr>
              <a:buSzPct val="100000"/>
              <a:defRPr sz="12000">
                <a:solidFill>
                  <a:schemeClr val="lt1"/>
                </a:solidFill>
              </a:defRPr>
            </a:lvl2pPr>
            <a:lvl3pPr lvl="2" rtl="0" algn="ctr">
              <a:spcBef>
                <a:spcPts val="0"/>
              </a:spcBef>
              <a:buClr>
                <a:schemeClr val="lt1"/>
              </a:buClr>
              <a:buSzPct val="100000"/>
              <a:defRPr sz="12000">
                <a:solidFill>
                  <a:schemeClr val="lt1"/>
                </a:solidFill>
              </a:defRPr>
            </a:lvl3pPr>
            <a:lvl4pPr lvl="3" rtl="0" algn="ctr">
              <a:spcBef>
                <a:spcPts val="0"/>
              </a:spcBef>
              <a:buClr>
                <a:schemeClr val="lt1"/>
              </a:buClr>
              <a:buSzPct val="100000"/>
              <a:defRPr sz="12000">
                <a:solidFill>
                  <a:schemeClr val="lt1"/>
                </a:solidFill>
              </a:defRPr>
            </a:lvl4pPr>
            <a:lvl5pPr lvl="4" rtl="0" algn="ctr">
              <a:spcBef>
                <a:spcPts val="0"/>
              </a:spcBef>
              <a:buClr>
                <a:schemeClr val="lt1"/>
              </a:buClr>
              <a:buSzPct val="100000"/>
              <a:defRPr sz="12000">
                <a:solidFill>
                  <a:schemeClr val="lt1"/>
                </a:solidFill>
              </a:defRPr>
            </a:lvl5pPr>
            <a:lvl6pPr lvl="5" rtl="0" algn="ctr">
              <a:spcBef>
                <a:spcPts val="0"/>
              </a:spcBef>
              <a:buClr>
                <a:schemeClr val="lt1"/>
              </a:buClr>
              <a:buSzPct val="100000"/>
              <a:defRPr sz="12000">
                <a:solidFill>
                  <a:schemeClr val="lt1"/>
                </a:solidFill>
              </a:defRPr>
            </a:lvl6pPr>
            <a:lvl7pPr lvl="6" rtl="0" algn="ctr">
              <a:spcBef>
                <a:spcPts val="0"/>
              </a:spcBef>
              <a:buClr>
                <a:schemeClr val="lt1"/>
              </a:buClr>
              <a:buSzPct val="100000"/>
              <a:defRPr sz="12000">
                <a:solidFill>
                  <a:schemeClr val="lt1"/>
                </a:solidFill>
              </a:defRPr>
            </a:lvl7pPr>
            <a:lvl8pPr lvl="7" rtl="0" algn="ctr">
              <a:spcBef>
                <a:spcPts val="0"/>
              </a:spcBef>
              <a:buClr>
                <a:schemeClr val="lt1"/>
              </a:buClr>
              <a:buSzPct val="100000"/>
              <a:defRPr sz="12000">
                <a:solidFill>
                  <a:schemeClr val="lt1"/>
                </a:solidFill>
              </a:defRPr>
            </a:lvl8pPr>
            <a:lvl9pPr lvl="8" rtl="0" algn="ctr">
              <a:spcBef>
                <a:spcPts val="0"/>
              </a:spcBef>
              <a:buClr>
                <a:schemeClr val="lt1"/>
              </a:buClr>
              <a:buSzPct val="100000"/>
              <a:defRPr sz="12000">
                <a:solidFill>
                  <a:schemeClr val="lt1"/>
                </a:solidFill>
              </a:defRPr>
            </a:lvl9pPr>
          </a:lstStyle>
          <a:p/>
        </p:txBody>
      </p:sp>
      <p:sp>
        <p:nvSpPr>
          <p:cNvPr id="95" name="Shape 95"/>
          <p:cNvSpPr txBox="1"/>
          <p:nvPr>
            <p:ph idx="1" type="body"/>
          </p:nvPr>
        </p:nvSpPr>
        <p:spPr>
          <a:xfrm>
            <a:off x="311700" y="4406166"/>
            <a:ext cx="8520600" cy="1734300"/>
          </a:xfrm>
          <a:prstGeom prst="rect">
            <a:avLst/>
          </a:prstGeom>
        </p:spPr>
        <p:txBody>
          <a:bodyPr anchorCtr="0" anchor="t" bIns="91425" lIns="91425" rIns="91425" tIns="91425"/>
          <a:lstStyle>
            <a:lvl1pPr lvl="0" rtl="0" algn="ctr">
              <a:spcBef>
                <a:spcPts val="0"/>
              </a:spcBef>
              <a:buClr>
                <a:schemeClr val="accent1"/>
              </a:buClr>
              <a:defRPr>
                <a:solidFill>
                  <a:schemeClr val="accent1"/>
                </a:solidFill>
              </a:defRPr>
            </a:lvl1pPr>
            <a:lvl2pPr lvl="1" rtl="0" algn="ctr">
              <a:spcBef>
                <a:spcPts val="0"/>
              </a:spcBef>
              <a:buClr>
                <a:schemeClr val="accent1"/>
              </a:buClr>
              <a:defRPr>
                <a:solidFill>
                  <a:schemeClr val="accent1"/>
                </a:solidFill>
              </a:defRPr>
            </a:lvl2pPr>
            <a:lvl3pPr lvl="2" rtl="0" algn="ctr">
              <a:spcBef>
                <a:spcPts val="0"/>
              </a:spcBef>
              <a:buClr>
                <a:schemeClr val="accent1"/>
              </a:buClr>
              <a:defRPr>
                <a:solidFill>
                  <a:schemeClr val="accent1"/>
                </a:solidFill>
              </a:defRPr>
            </a:lvl3pPr>
            <a:lvl4pPr lvl="3" rtl="0" algn="ctr">
              <a:spcBef>
                <a:spcPts val="0"/>
              </a:spcBef>
              <a:buClr>
                <a:schemeClr val="accent1"/>
              </a:buClr>
              <a:defRPr>
                <a:solidFill>
                  <a:schemeClr val="accent1"/>
                </a:solidFill>
              </a:defRPr>
            </a:lvl4pPr>
            <a:lvl5pPr lvl="4" rtl="0" algn="ctr">
              <a:spcBef>
                <a:spcPts val="0"/>
              </a:spcBef>
              <a:buClr>
                <a:schemeClr val="accent1"/>
              </a:buClr>
              <a:defRPr>
                <a:solidFill>
                  <a:schemeClr val="accent1"/>
                </a:solidFill>
              </a:defRPr>
            </a:lvl5pPr>
            <a:lvl6pPr lvl="5" rtl="0" algn="ctr">
              <a:spcBef>
                <a:spcPts val="0"/>
              </a:spcBef>
              <a:buClr>
                <a:schemeClr val="accent1"/>
              </a:buClr>
              <a:defRPr>
                <a:solidFill>
                  <a:schemeClr val="accent1"/>
                </a:solidFill>
              </a:defRPr>
            </a:lvl6pPr>
            <a:lvl7pPr lvl="6" rtl="0" algn="ctr">
              <a:spcBef>
                <a:spcPts val="0"/>
              </a:spcBef>
              <a:buClr>
                <a:schemeClr val="accent1"/>
              </a:buClr>
              <a:defRPr>
                <a:solidFill>
                  <a:schemeClr val="accent1"/>
                </a:solidFill>
              </a:defRPr>
            </a:lvl7pPr>
            <a:lvl8pPr lvl="7" rtl="0" algn="ctr">
              <a:spcBef>
                <a:spcPts val="0"/>
              </a:spcBef>
              <a:buClr>
                <a:schemeClr val="accent1"/>
              </a:buClr>
              <a:defRPr>
                <a:solidFill>
                  <a:schemeClr val="accent1"/>
                </a:solidFill>
              </a:defRPr>
            </a:lvl8pPr>
            <a:lvl9pPr lvl="8" rtl="0" algn="ctr">
              <a:spcBef>
                <a:spcPts val="0"/>
              </a:spcBef>
              <a:buClr>
                <a:schemeClr val="accent1"/>
              </a:buClr>
              <a:defRPr>
                <a:solidFill>
                  <a:schemeClr val="accent1"/>
                </a:solidFill>
              </a:defRPr>
            </a:lvl9pPr>
          </a:lstStyle>
          <a:p/>
        </p:txBody>
      </p:sp>
      <p:sp>
        <p:nvSpPr>
          <p:cNvPr id="96" name="Shape 9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7" name="Shape 97"/>
        <p:cNvGrpSpPr/>
        <p:nvPr/>
      </p:nvGrpSpPr>
      <p:grpSpPr>
        <a:xfrm>
          <a:off x="0" y="0"/>
          <a:ext cx="0" cy="0"/>
          <a:chOff x="0" y="0"/>
          <a:chExt cx="0" cy="0"/>
        </a:xfrm>
      </p:grpSpPr>
      <p:sp>
        <p:nvSpPr>
          <p:cNvPr id="98" name="Shape 9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390466"/>
            <a:ext cx="8520600" cy="1068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638233"/>
            <a:ext cx="8520600" cy="4453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390466"/>
            <a:ext cx="8520600" cy="1068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638233"/>
            <a:ext cx="3999900" cy="44535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638233"/>
            <a:ext cx="3999900" cy="44535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04800" y="412466"/>
            <a:ext cx="8537700" cy="997500"/>
          </a:xfrm>
          <a:prstGeom prst="rect">
            <a:avLst/>
          </a:prstGeom>
        </p:spPr>
        <p:txBody>
          <a:bodyPr anchorCtr="0" anchor="t" bIns="91425" lIns="91425" rIns="91425"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28" name="Shape 2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740800"/>
            <a:ext cx="2808000" cy="1007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11700" y="1852800"/>
            <a:ext cx="2808000" cy="42393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701800"/>
            <a:ext cx="5618700" cy="5454300"/>
          </a:xfrm>
          <a:prstGeom prst="rect">
            <a:avLst/>
          </a:prstGeom>
        </p:spPr>
        <p:txBody>
          <a:bodyPr anchorCtr="0" anchor="ctr" bIns="91425" lIns="91425" rIns="91425"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33"/>
            <a:ext cx="4572000" cy="6858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59940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441866"/>
            <a:ext cx="4045200" cy="22803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40" name="Shape 40"/>
          <p:cNvSpPr txBox="1"/>
          <p:nvPr>
            <p:ph idx="1" type="subTitle"/>
          </p:nvPr>
        </p:nvSpPr>
        <p:spPr>
          <a:xfrm>
            <a:off x="265500" y="3793630"/>
            <a:ext cx="4045200" cy="17940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965600"/>
            <a:ext cx="3837000" cy="49269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2" name="Shape 4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5640766"/>
            <a:ext cx="5998800" cy="798300"/>
          </a:xfrm>
          <a:prstGeom prst="rect">
            <a:avLst/>
          </a:prstGeom>
        </p:spPr>
        <p:txBody>
          <a:bodyPr anchorCtr="0" anchor="ctr" bIns="91425" lIns="91425" rIns="91425"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90466"/>
            <a:ext cx="8520600" cy="1068000"/>
          </a:xfrm>
          <a:prstGeom prst="rect">
            <a:avLst/>
          </a:prstGeom>
          <a:noFill/>
          <a:ln>
            <a:noFill/>
          </a:ln>
        </p:spPr>
        <p:txBody>
          <a:bodyPr anchorCtr="0" anchor="t" bIns="91425" lIns="91425" rIns="91425" tIns="91425"/>
          <a:lstStyle>
            <a:lvl1pPr lvl="0">
              <a:spcBef>
                <a:spcPts val="0"/>
              </a:spcBef>
              <a:buClr>
                <a:schemeClr val="accent1"/>
              </a:buClr>
              <a:buSzPct val="100000"/>
              <a:buFont typeface="Calibri"/>
              <a:buNone/>
              <a:defRPr b="1" sz="4200">
                <a:solidFill>
                  <a:schemeClr val="accent1"/>
                </a:solidFill>
                <a:latin typeface="Calibri"/>
                <a:ea typeface="Calibri"/>
                <a:cs typeface="Calibri"/>
                <a:sym typeface="Calibri"/>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638233"/>
            <a:ext cx="8520600" cy="44535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6217622"/>
            <a:ext cx="548700" cy="5247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2" name="Shape 52"/>
        <p:cNvGrpSpPr/>
        <p:nvPr/>
      </p:nvGrpSpPr>
      <p:grpSpPr>
        <a:xfrm>
          <a:off x="0" y="0"/>
          <a:ext cx="0" cy="0"/>
          <a:chOff x="0" y="0"/>
          <a:chExt cx="0" cy="0"/>
        </a:xfrm>
      </p:grpSpPr>
      <p:sp>
        <p:nvSpPr>
          <p:cNvPr id="53" name="Shape 53"/>
          <p:cNvSpPr txBox="1"/>
          <p:nvPr>
            <p:ph type="title"/>
          </p:nvPr>
        </p:nvSpPr>
        <p:spPr>
          <a:xfrm>
            <a:off x="311700" y="390466"/>
            <a:ext cx="8520600" cy="1068000"/>
          </a:xfrm>
          <a:prstGeom prst="rect">
            <a:avLst/>
          </a:prstGeom>
          <a:noFill/>
          <a:ln>
            <a:noFill/>
          </a:ln>
        </p:spPr>
        <p:txBody>
          <a:bodyPr anchorCtr="0" anchor="t" bIns="91425" lIns="91425" rIns="91425" tIns="91425"/>
          <a:lstStyle>
            <a:lvl1pPr lvl="0" rtl="0">
              <a:spcBef>
                <a:spcPts val="0"/>
              </a:spcBef>
              <a:buClr>
                <a:schemeClr val="accent1"/>
              </a:buClr>
              <a:buSzPct val="100000"/>
              <a:buFont typeface="Calibri"/>
              <a:buNone/>
              <a:defRPr b="1" sz="4200">
                <a:solidFill>
                  <a:schemeClr val="accent1"/>
                </a:solidFill>
                <a:latin typeface="Calibri"/>
                <a:ea typeface="Calibri"/>
                <a:cs typeface="Calibri"/>
                <a:sym typeface="Calibri"/>
              </a:defRPr>
            </a:lvl1pPr>
            <a:lvl2pPr lvl="1"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rt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54" name="Shape 54"/>
          <p:cNvSpPr txBox="1"/>
          <p:nvPr>
            <p:ph idx="1" type="body"/>
          </p:nvPr>
        </p:nvSpPr>
        <p:spPr>
          <a:xfrm>
            <a:off x="311700" y="1638233"/>
            <a:ext cx="8520600" cy="44535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55" name="Shape 55"/>
          <p:cNvSpPr txBox="1"/>
          <p:nvPr>
            <p:ph idx="12" type="sldNum"/>
          </p:nvPr>
        </p:nvSpPr>
        <p:spPr>
          <a:xfrm>
            <a:off x="8472457" y="6217622"/>
            <a:ext cx="548700" cy="5247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0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9.png"/><Relationship Id="rId4" Type="http://schemas.openxmlformats.org/officeDocument/2006/relationships/image" Target="../media/image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0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4.png"/><Relationship Id="rId4"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0.png"/><Relationship Id="rId4" Type="http://schemas.openxmlformats.org/officeDocument/2006/relationships/image" Target="../media/image05.png"/><Relationship Id="rId5" Type="http://schemas.openxmlformats.org/officeDocument/2006/relationships/image" Target="../media/image07.png"/><Relationship Id="rId6"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pic>
        <p:nvPicPr>
          <p:cNvPr id="103" name="Shape 103"/>
          <p:cNvPicPr preferRelativeResize="0"/>
          <p:nvPr/>
        </p:nvPicPr>
        <p:blipFill rotWithShape="1">
          <a:blip r:embed="rId3">
            <a:alphaModFix/>
          </a:blip>
          <a:srcRect b="0" l="10936" r="0" t="0"/>
          <a:stretch/>
        </p:blipFill>
        <p:spPr>
          <a:xfrm>
            <a:off x="0" y="0"/>
            <a:ext cx="9144000" cy="6858000"/>
          </a:xfrm>
          <a:prstGeom prst="rect">
            <a:avLst/>
          </a:prstGeom>
          <a:noFill/>
          <a:ln>
            <a:noFill/>
          </a:ln>
        </p:spPr>
      </p:pic>
      <p:sp>
        <p:nvSpPr>
          <p:cNvPr id="104" name="Shape 104"/>
          <p:cNvSpPr txBox="1"/>
          <p:nvPr>
            <p:ph type="title"/>
          </p:nvPr>
        </p:nvSpPr>
        <p:spPr>
          <a:xfrm>
            <a:off x="0" y="4088550"/>
            <a:ext cx="9278400" cy="2420400"/>
          </a:xfrm>
          <a:prstGeom prst="rect">
            <a:avLst/>
          </a:prstGeom>
        </p:spPr>
        <p:txBody>
          <a:bodyPr anchorCtr="0" anchor="t" bIns="91425" lIns="91425" rIns="91425" tIns="91425">
            <a:noAutofit/>
          </a:bodyPr>
          <a:lstStyle/>
          <a:p>
            <a:pPr lvl="0">
              <a:spcBef>
                <a:spcPts val="0"/>
              </a:spcBef>
              <a:buNone/>
            </a:pPr>
            <a:r>
              <a:rPr lang="en">
                <a:solidFill>
                  <a:srgbClr val="FFFFFF"/>
                </a:solidFill>
                <a:latin typeface="Calibri"/>
                <a:ea typeface="Calibri"/>
                <a:cs typeface="Calibri"/>
                <a:sym typeface="Calibri"/>
              </a:rPr>
              <a:t>This is angry Matt! </a:t>
            </a:r>
          </a:p>
          <a:p>
            <a:pPr lvl="0">
              <a:spcBef>
                <a:spcPts val="0"/>
              </a:spcBef>
              <a:buNone/>
            </a:pPr>
            <a:r>
              <a:rPr lang="en">
                <a:solidFill>
                  <a:srgbClr val="FFFFFF"/>
                </a:solidFill>
                <a:latin typeface="Calibri"/>
                <a:ea typeface="Calibri"/>
                <a:cs typeface="Calibri"/>
                <a:sym typeface="Calibri"/>
              </a:rPr>
              <a:t>He is a cab driver and only made $45 yesterday </a:t>
            </a:r>
            <a:r>
              <a:rPr lang="en">
                <a:solidFill>
                  <a:srgbClr val="FFFFFF"/>
                </a:solidFill>
              </a:rPr>
              <a:t>from</a:t>
            </a:r>
            <a:r>
              <a:rPr lang="en">
                <a:solidFill>
                  <a:srgbClr val="FFFFFF"/>
                </a:solidFill>
                <a:latin typeface="Calibri"/>
                <a:ea typeface="Calibri"/>
                <a:cs typeface="Calibri"/>
                <a:sym typeface="Calibri"/>
              </a:rPr>
              <a:t> the entire day!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006975" y="87141"/>
            <a:ext cx="8520600" cy="1068000"/>
          </a:xfrm>
          <a:prstGeom prst="rect">
            <a:avLst/>
          </a:prstGeom>
        </p:spPr>
        <p:txBody>
          <a:bodyPr anchorCtr="0" anchor="t" bIns="91425" lIns="91425" rIns="91425" tIns="91425">
            <a:noAutofit/>
          </a:bodyPr>
          <a:lstStyle/>
          <a:p>
            <a:pPr lvl="0" rtl="0">
              <a:spcBef>
                <a:spcPts val="0"/>
              </a:spcBef>
              <a:buNone/>
            </a:pPr>
            <a:r>
              <a:rPr lang="en"/>
              <a:t>However...</a:t>
            </a:r>
          </a:p>
        </p:txBody>
      </p:sp>
      <p:sp>
        <p:nvSpPr>
          <p:cNvPr id="171" name="Shape 171"/>
          <p:cNvSpPr txBox="1"/>
          <p:nvPr>
            <p:ph type="title"/>
          </p:nvPr>
        </p:nvSpPr>
        <p:spPr>
          <a:xfrm>
            <a:off x="4823375" y="4041975"/>
            <a:ext cx="2319600" cy="1776600"/>
          </a:xfrm>
          <a:prstGeom prst="rect">
            <a:avLst/>
          </a:prstGeom>
        </p:spPr>
        <p:txBody>
          <a:bodyPr anchorCtr="0" anchor="t" bIns="91425" lIns="91425" rIns="91425" tIns="91425">
            <a:noAutofit/>
          </a:bodyPr>
          <a:lstStyle/>
          <a:p>
            <a:pPr lvl="0" rtl="0">
              <a:spcBef>
                <a:spcPts val="0"/>
              </a:spcBef>
              <a:buNone/>
            </a:pPr>
            <a:r>
              <a:rPr b="0" lang="en" sz="2400">
                <a:solidFill>
                  <a:srgbClr val="000000"/>
                </a:solidFill>
                <a:latin typeface="Arial"/>
                <a:ea typeface="Arial"/>
                <a:cs typeface="Arial"/>
                <a:sym typeface="Arial"/>
              </a:rPr>
              <a:t>Volume</a:t>
            </a:r>
          </a:p>
          <a:p>
            <a:pPr lvl="0" rtl="0">
              <a:spcBef>
                <a:spcPts val="0"/>
              </a:spcBef>
              <a:buNone/>
            </a:pPr>
            <a:r>
              <a:t/>
            </a:r>
            <a:endParaRPr b="0" sz="2400">
              <a:solidFill>
                <a:srgbClr val="000000"/>
              </a:solidFill>
              <a:latin typeface="Arial"/>
              <a:ea typeface="Arial"/>
              <a:cs typeface="Arial"/>
              <a:sym typeface="Arial"/>
            </a:endParaRPr>
          </a:p>
          <a:p>
            <a:pPr lvl="0" rtl="0">
              <a:spcBef>
                <a:spcPts val="0"/>
              </a:spcBef>
              <a:buNone/>
            </a:pPr>
            <a:r>
              <a:t/>
            </a:r>
            <a:endParaRPr sz="2400"/>
          </a:p>
        </p:txBody>
      </p:sp>
      <p:sp>
        <p:nvSpPr>
          <p:cNvPr id="172" name="Shape 172"/>
          <p:cNvSpPr txBox="1"/>
          <p:nvPr>
            <p:ph type="title"/>
          </p:nvPr>
        </p:nvSpPr>
        <p:spPr>
          <a:xfrm>
            <a:off x="1296200" y="2664500"/>
            <a:ext cx="2319600" cy="1776600"/>
          </a:xfrm>
          <a:prstGeom prst="rect">
            <a:avLst/>
          </a:prstGeom>
        </p:spPr>
        <p:txBody>
          <a:bodyPr anchorCtr="0" anchor="t" bIns="91425" lIns="91425" rIns="91425" tIns="91425">
            <a:noAutofit/>
          </a:bodyPr>
          <a:lstStyle/>
          <a:p>
            <a:pPr lvl="0" rtl="0">
              <a:spcBef>
                <a:spcPts val="0"/>
              </a:spcBef>
              <a:buNone/>
            </a:pPr>
            <a:r>
              <a:rPr b="0" lang="en" sz="2400">
                <a:solidFill>
                  <a:srgbClr val="000000"/>
                </a:solidFill>
                <a:latin typeface="Arial"/>
                <a:ea typeface="Arial"/>
                <a:cs typeface="Arial"/>
                <a:sym typeface="Arial"/>
              </a:rPr>
              <a:t>Avg Fare Amount</a:t>
            </a:r>
          </a:p>
          <a:p>
            <a:pPr lvl="0" rtl="0">
              <a:spcBef>
                <a:spcPts val="0"/>
              </a:spcBef>
              <a:buNone/>
            </a:pPr>
            <a:r>
              <a:t/>
            </a:r>
            <a:endParaRPr b="0" sz="2400">
              <a:solidFill>
                <a:srgbClr val="000000"/>
              </a:solidFill>
              <a:latin typeface="Arial"/>
              <a:ea typeface="Arial"/>
              <a:cs typeface="Arial"/>
              <a:sym typeface="Arial"/>
            </a:endParaRPr>
          </a:p>
          <a:p>
            <a:pPr lvl="0" rtl="0">
              <a:spcBef>
                <a:spcPts val="0"/>
              </a:spcBef>
              <a:buNone/>
            </a:pPr>
            <a:r>
              <a:t/>
            </a:r>
            <a:endParaRPr sz="2400"/>
          </a:p>
        </p:txBody>
      </p:sp>
      <p:pic>
        <p:nvPicPr>
          <p:cNvPr id="173" name="Shape 173"/>
          <p:cNvPicPr preferRelativeResize="0"/>
          <p:nvPr/>
        </p:nvPicPr>
        <p:blipFill rotWithShape="1">
          <a:blip r:embed="rId3">
            <a:alphaModFix/>
          </a:blip>
          <a:srcRect b="6793" l="16087" r="7558" t="8288"/>
          <a:stretch/>
        </p:blipFill>
        <p:spPr>
          <a:xfrm>
            <a:off x="1122575" y="973575"/>
            <a:ext cx="7423199" cy="588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2224050" y="179441"/>
            <a:ext cx="8520600" cy="1068000"/>
          </a:xfrm>
          <a:prstGeom prst="rect">
            <a:avLst/>
          </a:prstGeom>
        </p:spPr>
        <p:txBody>
          <a:bodyPr anchorCtr="0" anchor="t" bIns="91425" lIns="91425" rIns="91425" tIns="91425">
            <a:noAutofit/>
          </a:bodyPr>
          <a:lstStyle/>
          <a:p>
            <a:pPr lvl="0" rtl="0">
              <a:spcBef>
                <a:spcPts val="0"/>
              </a:spcBef>
              <a:buNone/>
            </a:pPr>
            <a:r>
              <a:rPr lang="en"/>
              <a:t>...and what about tip?</a:t>
            </a:r>
          </a:p>
        </p:txBody>
      </p:sp>
      <p:sp>
        <p:nvSpPr>
          <p:cNvPr id="179" name="Shape 179"/>
          <p:cNvSpPr txBox="1"/>
          <p:nvPr>
            <p:ph type="title"/>
          </p:nvPr>
        </p:nvSpPr>
        <p:spPr>
          <a:xfrm>
            <a:off x="7075425" y="2872075"/>
            <a:ext cx="2319600" cy="1776600"/>
          </a:xfrm>
          <a:prstGeom prst="rect">
            <a:avLst/>
          </a:prstGeom>
        </p:spPr>
        <p:txBody>
          <a:bodyPr anchorCtr="0" anchor="t" bIns="91425" lIns="91425" rIns="91425" tIns="91425">
            <a:noAutofit/>
          </a:bodyPr>
          <a:lstStyle/>
          <a:p>
            <a:pPr lvl="0" rtl="0">
              <a:spcBef>
                <a:spcPts val="0"/>
              </a:spcBef>
              <a:buNone/>
            </a:pPr>
            <a:r>
              <a:rPr lang="en" sz="2400"/>
              <a:t>The early bird catches the worm </a:t>
            </a:r>
          </a:p>
        </p:txBody>
      </p:sp>
      <p:sp>
        <p:nvSpPr>
          <p:cNvPr id="180" name="Shape 180"/>
          <p:cNvSpPr txBox="1"/>
          <p:nvPr>
            <p:ph type="title"/>
          </p:nvPr>
        </p:nvSpPr>
        <p:spPr>
          <a:xfrm>
            <a:off x="1955625" y="1366925"/>
            <a:ext cx="2319600" cy="1776600"/>
          </a:xfrm>
          <a:prstGeom prst="rect">
            <a:avLst/>
          </a:prstGeom>
        </p:spPr>
        <p:txBody>
          <a:bodyPr anchorCtr="0" anchor="t" bIns="91425" lIns="91425" rIns="91425" tIns="91425">
            <a:noAutofit/>
          </a:bodyPr>
          <a:lstStyle/>
          <a:p>
            <a:pPr lvl="0" rtl="0">
              <a:spcBef>
                <a:spcPts val="0"/>
              </a:spcBef>
              <a:buNone/>
            </a:pPr>
            <a:r>
              <a:rPr b="0" lang="en" sz="2400">
                <a:solidFill>
                  <a:srgbClr val="000000"/>
                </a:solidFill>
                <a:latin typeface="Arial"/>
                <a:ea typeface="Arial"/>
                <a:cs typeface="Arial"/>
                <a:sym typeface="Arial"/>
              </a:rPr>
              <a:t>Avg Tip </a:t>
            </a:r>
          </a:p>
          <a:p>
            <a:pPr lvl="0" rtl="0">
              <a:spcBef>
                <a:spcPts val="0"/>
              </a:spcBef>
              <a:buNone/>
            </a:pPr>
            <a:r>
              <a:t/>
            </a:r>
            <a:endParaRPr b="0" sz="2400">
              <a:solidFill>
                <a:srgbClr val="000000"/>
              </a:solidFill>
              <a:latin typeface="Arial"/>
              <a:ea typeface="Arial"/>
              <a:cs typeface="Arial"/>
              <a:sym typeface="Arial"/>
            </a:endParaRPr>
          </a:p>
          <a:p>
            <a:pPr lvl="0" rtl="0">
              <a:spcBef>
                <a:spcPts val="0"/>
              </a:spcBef>
              <a:buNone/>
            </a:pPr>
            <a:r>
              <a:t/>
            </a:r>
            <a:endParaRPr sz="2400"/>
          </a:p>
        </p:txBody>
      </p:sp>
      <p:pic>
        <p:nvPicPr>
          <p:cNvPr id="181" name="Shape 181"/>
          <p:cNvPicPr preferRelativeResize="0"/>
          <p:nvPr/>
        </p:nvPicPr>
        <p:blipFill rotWithShape="1">
          <a:blip r:embed="rId3">
            <a:alphaModFix/>
          </a:blip>
          <a:srcRect b="5931" l="16101" r="30985" t="10056"/>
          <a:stretch/>
        </p:blipFill>
        <p:spPr>
          <a:xfrm>
            <a:off x="584849" y="1247450"/>
            <a:ext cx="6010949" cy="5365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And maybe in the end you should dump your credit card machine ;)</a:t>
            </a:r>
          </a:p>
        </p:txBody>
      </p:sp>
      <p:pic>
        <p:nvPicPr>
          <p:cNvPr id="187" name="Shape 187"/>
          <p:cNvPicPr preferRelativeResize="0"/>
          <p:nvPr/>
        </p:nvPicPr>
        <p:blipFill>
          <a:blip r:embed="rId3">
            <a:alphaModFix/>
          </a:blip>
          <a:stretch>
            <a:fillRect/>
          </a:stretch>
        </p:blipFill>
        <p:spPr>
          <a:xfrm>
            <a:off x="697850" y="1901800"/>
            <a:ext cx="2170024" cy="4711274"/>
          </a:xfrm>
          <a:prstGeom prst="rect">
            <a:avLst/>
          </a:prstGeom>
          <a:noFill/>
          <a:ln>
            <a:noFill/>
          </a:ln>
        </p:spPr>
      </p:pic>
      <p:cxnSp>
        <p:nvCxnSpPr>
          <p:cNvPr id="188" name="Shape 188"/>
          <p:cNvCxnSpPr/>
          <p:nvPr/>
        </p:nvCxnSpPr>
        <p:spPr>
          <a:xfrm flipH="1">
            <a:off x="1715475" y="2204350"/>
            <a:ext cx="6424800" cy="715200"/>
          </a:xfrm>
          <a:prstGeom prst="straightConnector1">
            <a:avLst/>
          </a:prstGeom>
          <a:noFill/>
          <a:ln cap="flat" cmpd="sng" w="38100">
            <a:solidFill>
              <a:schemeClr val="dk2"/>
            </a:solidFill>
            <a:prstDash val="solid"/>
            <a:round/>
            <a:headEnd len="lg" w="lg" type="none"/>
            <a:tailEnd len="lg" w="lg" type="triangle"/>
          </a:ln>
        </p:spPr>
      </p:cxnSp>
      <p:sp>
        <p:nvSpPr>
          <p:cNvPr id="189" name="Shape 189"/>
          <p:cNvSpPr txBox="1"/>
          <p:nvPr/>
        </p:nvSpPr>
        <p:spPr>
          <a:xfrm rot="-374095">
            <a:off x="1606413" y="1992949"/>
            <a:ext cx="7013484" cy="547432"/>
          </a:xfrm>
          <a:prstGeom prst="rect">
            <a:avLst/>
          </a:prstGeom>
          <a:noFill/>
          <a:ln>
            <a:noFill/>
          </a:ln>
        </p:spPr>
        <p:txBody>
          <a:bodyPr anchorCtr="0" anchor="t" bIns="91425" lIns="91425" rIns="91425" tIns="91425">
            <a:noAutofit/>
          </a:bodyPr>
          <a:lstStyle/>
          <a:p>
            <a:pPr lvl="0" rtl="0">
              <a:spcBef>
                <a:spcPts val="0"/>
              </a:spcBef>
              <a:buNone/>
            </a:pPr>
            <a:r>
              <a:rPr lang="en" sz="2400"/>
              <a:t>Tip amount from credit card payment = $16,268</a:t>
            </a:r>
          </a:p>
        </p:txBody>
      </p:sp>
      <p:sp>
        <p:nvSpPr>
          <p:cNvPr id="190" name="Shape 190"/>
          <p:cNvSpPr/>
          <p:nvPr/>
        </p:nvSpPr>
        <p:spPr>
          <a:xfrm>
            <a:off x="1469450" y="6063175"/>
            <a:ext cx="576300" cy="549900"/>
          </a:xfrm>
          <a:prstGeom prst="ellipse">
            <a:avLst/>
          </a:prstGeom>
          <a:noFill/>
          <a:ln cap="flat" cmpd="sng" w="28575">
            <a:solidFill>
              <a:srgbClr val="434343"/>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191" name="Shape 191"/>
          <p:cNvCxnSpPr/>
          <p:nvPr/>
        </p:nvCxnSpPr>
        <p:spPr>
          <a:xfrm flipH="1">
            <a:off x="2117775" y="3653450"/>
            <a:ext cx="5040000" cy="2550300"/>
          </a:xfrm>
          <a:prstGeom prst="straightConnector1">
            <a:avLst/>
          </a:prstGeom>
          <a:noFill/>
          <a:ln cap="flat" cmpd="sng" w="38100">
            <a:solidFill>
              <a:schemeClr val="dk2"/>
            </a:solidFill>
            <a:prstDash val="solid"/>
            <a:round/>
            <a:headEnd len="lg" w="lg" type="none"/>
            <a:tailEnd len="lg" w="lg" type="triangle"/>
          </a:ln>
        </p:spPr>
      </p:cxnSp>
      <p:sp>
        <p:nvSpPr>
          <p:cNvPr id="192" name="Shape 192"/>
          <p:cNvSpPr txBox="1"/>
          <p:nvPr/>
        </p:nvSpPr>
        <p:spPr>
          <a:xfrm rot="-1593978">
            <a:off x="2001944" y="4177680"/>
            <a:ext cx="6149813" cy="547389"/>
          </a:xfrm>
          <a:prstGeom prst="rect">
            <a:avLst/>
          </a:prstGeom>
          <a:noFill/>
          <a:ln>
            <a:noFill/>
          </a:ln>
        </p:spPr>
        <p:txBody>
          <a:bodyPr anchorCtr="0" anchor="t" bIns="91425" lIns="91425" rIns="91425" tIns="91425">
            <a:noAutofit/>
          </a:bodyPr>
          <a:lstStyle/>
          <a:p>
            <a:pPr lvl="0" rtl="0">
              <a:spcBef>
                <a:spcPts val="0"/>
              </a:spcBef>
              <a:buNone/>
            </a:pPr>
            <a:r>
              <a:rPr lang="en" sz="2400"/>
              <a:t>Tip amount from cash payments = $12</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Proof of relationship</a:t>
            </a:r>
          </a:p>
        </p:txBody>
      </p:sp>
      <p:sp>
        <p:nvSpPr>
          <p:cNvPr id="198" name="Shape 198"/>
          <p:cNvSpPr txBox="1"/>
          <p:nvPr>
            <p:ph idx="1" type="body"/>
          </p:nvPr>
        </p:nvSpPr>
        <p:spPr>
          <a:xfrm>
            <a:off x="311700" y="1202258"/>
            <a:ext cx="8520600" cy="4453500"/>
          </a:xfrm>
          <a:prstGeom prst="rect">
            <a:avLst/>
          </a:prstGeom>
        </p:spPr>
        <p:txBody>
          <a:bodyPr anchorCtr="0" anchor="t" bIns="91425" lIns="91425" rIns="91425" tIns="91425">
            <a:noAutofit/>
          </a:bodyPr>
          <a:lstStyle/>
          <a:p>
            <a:pPr indent="-228600" lvl="0" marL="457200" rtl="0">
              <a:spcBef>
                <a:spcPts val="0"/>
              </a:spcBef>
            </a:pPr>
            <a:r>
              <a:rPr lang="en"/>
              <a:t>Grouped the dataset by hour</a:t>
            </a:r>
          </a:p>
          <a:p>
            <a:pPr indent="-228600" lvl="0" marL="457200" rtl="0">
              <a:spcBef>
                <a:spcPts val="0"/>
              </a:spcBef>
            </a:pPr>
            <a:r>
              <a:rPr lang="en"/>
              <a:t>Dependent variable: </a:t>
            </a:r>
            <a:r>
              <a:rPr b="1" lang="en"/>
              <a:t>number of taxi(Demand)</a:t>
            </a:r>
          </a:p>
          <a:p>
            <a:pPr indent="-228600" lvl="0" marL="457200" rtl="0">
              <a:spcBef>
                <a:spcPts val="0"/>
              </a:spcBef>
            </a:pPr>
            <a:r>
              <a:rPr lang="en"/>
              <a:t>Independent variable: specific hour (3 to 5 hour True)</a:t>
            </a:r>
          </a:p>
          <a:p>
            <a:pPr indent="-228600" lvl="0" marL="457200" rtl="0">
              <a:spcBef>
                <a:spcPts val="0"/>
              </a:spcBef>
            </a:pPr>
            <a:r>
              <a:rPr lang="en"/>
              <a:t>Correlation: Highly correlated between two variable</a:t>
            </a:r>
          </a:p>
          <a:p>
            <a:pPr lvl="0" rtl="0">
              <a:spcBef>
                <a:spcPts val="0"/>
              </a:spcBef>
              <a:buNone/>
            </a:pPr>
            <a:r>
              <a:t/>
            </a:r>
            <a:endParaRPr/>
          </a:p>
          <a:p>
            <a:pPr indent="-228600" lvl="0" marL="457200" rtl="0">
              <a:spcBef>
                <a:spcPts val="0"/>
              </a:spcBef>
            </a:pPr>
            <a:r>
              <a:rPr lang="en"/>
              <a:t>Analysis the power of Linear model</a:t>
            </a:r>
          </a:p>
          <a:p>
            <a:pPr indent="-228600" lvl="1" marL="914400" rtl="0">
              <a:spcBef>
                <a:spcPts val="0"/>
              </a:spcBef>
            </a:pPr>
            <a:r>
              <a:rPr lang="en"/>
              <a:t>Number of taxi = 437.71 - 318.05 * (3 to 5 hour True)</a:t>
            </a:r>
          </a:p>
          <a:p>
            <a:pPr indent="-228600" lvl="1" marL="914400" rtl="0">
              <a:spcBef>
                <a:spcPts val="0"/>
              </a:spcBef>
            </a:pPr>
            <a:r>
              <a:rPr lang="en"/>
              <a:t>P value is smaller than 0.05, this is valid</a:t>
            </a:r>
          </a:p>
          <a:p>
            <a:pPr indent="-228600" lvl="1" marL="914400" rtl="0">
              <a:spcBef>
                <a:spcPts val="0"/>
              </a:spcBef>
            </a:pPr>
            <a:r>
              <a:rPr lang="en"/>
              <a:t>R squared is </a:t>
            </a:r>
            <a:r>
              <a:rPr b="1" lang="en">
                <a:solidFill>
                  <a:srgbClr val="FF0000"/>
                </a:solidFill>
              </a:rPr>
              <a:t>0.5528</a:t>
            </a:r>
            <a:r>
              <a:rPr lang="en"/>
              <a:t> which means moderate strong model</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199" name="Shape 199"/>
          <p:cNvPicPr preferRelativeResize="0"/>
          <p:nvPr/>
        </p:nvPicPr>
        <p:blipFill>
          <a:blip r:embed="rId3">
            <a:alphaModFix/>
          </a:blip>
          <a:stretch>
            <a:fillRect/>
          </a:stretch>
        </p:blipFill>
        <p:spPr>
          <a:xfrm>
            <a:off x="705550" y="2667987"/>
            <a:ext cx="7981950" cy="314325"/>
          </a:xfrm>
          <a:prstGeom prst="rect">
            <a:avLst/>
          </a:prstGeom>
          <a:noFill/>
          <a:ln>
            <a:noFill/>
          </a:ln>
        </p:spPr>
      </p:pic>
      <p:pic>
        <p:nvPicPr>
          <p:cNvPr id="200" name="Shape 200"/>
          <p:cNvPicPr preferRelativeResize="0"/>
          <p:nvPr/>
        </p:nvPicPr>
        <p:blipFill rotWithShape="1">
          <a:blip r:embed="rId4">
            <a:alphaModFix/>
          </a:blip>
          <a:srcRect b="6490" l="27912" r="5246" t="9764"/>
          <a:stretch/>
        </p:blipFill>
        <p:spPr>
          <a:xfrm>
            <a:off x="1035675" y="4397850"/>
            <a:ext cx="3351699" cy="236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Proof of relationship</a:t>
            </a:r>
          </a:p>
        </p:txBody>
      </p:sp>
      <p:sp>
        <p:nvSpPr>
          <p:cNvPr id="206" name="Shape 206"/>
          <p:cNvSpPr txBox="1"/>
          <p:nvPr>
            <p:ph idx="1" type="body"/>
          </p:nvPr>
        </p:nvSpPr>
        <p:spPr>
          <a:xfrm>
            <a:off x="311700" y="1202258"/>
            <a:ext cx="8520600" cy="4453500"/>
          </a:xfrm>
          <a:prstGeom prst="rect">
            <a:avLst/>
          </a:prstGeom>
        </p:spPr>
        <p:txBody>
          <a:bodyPr anchorCtr="0" anchor="t" bIns="91425" lIns="91425" rIns="91425" tIns="91425">
            <a:noAutofit/>
          </a:bodyPr>
          <a:lstStyle/>
          <a:p>
            <a:pPr indent="-228600" lvl="0" marL="457200" rtl="0">
              <a:spcBef>
                <a:spcPts val="0"/>
              </a:spcBef>
            </a:pPr>
            <a:r>
              <a:rPr lang="en"/>
              <a:t>Grouped the dataset by hour</a:t>
            </a:r>
          </a:p>
          <a:p>
            <a:pPr indent="-228600" lvl="0" marL="457200" rtl="0">
              <a:spcBef>
                <a:spcPts val="0"/>
              </a:spcBef>
            </a:pPr>
            <a:r>
              <a:rPr lang="en"/>
              <a:t>Dependent variable: </a:t>
            </a:r>
            <a:r>
              <a:rPr b="1" lang="en"/>
              <a:t>average fare</a:t>
            </a:r>
          </a:p>
          <a:p>
            <a:pPr indent="-228600" lvl="0" marL="457200" rtl="0">
              <a:spcBef>
                <a:spcPts val="0"/>
              </a:spcBef>
            </a:pPr>
            <a:r>
              <a:rPr lang="en"/>
              <a:t>Independent variable: specific hour(4 to 5 hour True)</a:t>
            </a:r>
          </a:p>
          <a:p>
            <a:pPr indent="-228600" lvl="0" marL="457200" rtl="0">
              <a:spcBef>
                <a:spcPts val="0"/>
              </a:spcBef>
            </a:pPr>
            <a:r>
              <a:rPr lang="en"/>
              <a:t>Correlation: Highly correlated between two variable</a:t>
            </a:r>
          </a:p>
          <a:p>
            <a:pPr lvl="0" rtl="0">
              <a:spcBef>
                <a:spcPts val="0"/>
              </a:spcBef>
              <a:buNone/>
            </a:pPr>
            <a:r>
              <a:t/>
            </a:r>
            <a:endParaRPr/>
          </a:p>
          <a:p>
            <a:pPr indent="-228600" lvl="0" marL="457200" rtl="0">
              <a:spcBef>
                <a:spcPts val="0"/>
              </a:spcBef>
            </a:pPr>
            <a:r>
              <a:rPr lang="en"/>
              <a:t>Analysis the power of Linear model</a:t>
            </a:r>
          </a:p>
          <a:p>
            <a:pPr indent="-317500" lvl="1" marL="914400" rtl="0">
              <a:spcBef>
                <a:spcPts val="0"/>
              </a:spcBef>
              <a:buSzPct val="100000"/>
            </a:pPr>
            <a:r>
              <a:rPr lang="en"/>
              <a:t>Average</a:t>
            </a:r>
            <a:r>
              <a:rPr lang="en" sz="1400"/>
              <a:t> taxi fare = </a:t>
            </a:r>
            <a:r>
              <a:rPr lang="en"/>
              <a:t>16.3289</a:t>
            </a:r>
            <a:r>
              <a:rPr lang="en" sz="1400"/>
              <a:t> </a:t>
            </a:r>
            <a:r>
              <a:rPr lang="en"/>
              <a:t>+</a:t>
            </a:r>
            <a:r>
              <a:rPr lang="en" sz="1400"/>
              <a:t> </a:t>
            </a:r>
            <a:r>
              <a:rPr lang="en"/>
              <a:t>5.2393</a:t>
            </a:r>
            <a:r>
              <a:rPr lang="en" sz="1400"/>
              <a:t> * (4 to 5 hour True)</a:t>
            </a:r>
          </a:p>
          <a:p>
            <a:pPr indent="-317500" lvl="1" marL="914400" rtl="0">
              <a:spcBef>
                <a:spcPts val="0"/>
              </a:spcBef>
              <a:buSzPct val="100000"/>
            </a:pPr>
            <a:r>
              <a:rPr lang="en" sz="1400"/>
              <a:t>P value is smaller than 0.05, this is valid</a:t>
            </a:r>
          </a:p>
          <a:p>
            <a:pPr indent="-317500" lvl="1" marL="914400" rtl="0">
              <a:spcBef>
                <a:spcPts val="0"/>
              </a:spcBef>
              <a:buSzPct val="100000"/>
            </a:pPr>
            <a:r>
              <a:rPr lang="en" sz="1400"/>
              <a:t>R squared is </a:t>
            </a:r>
            <a:r>
              <a:rPr b="1" lang="en" sz="1400">
                <a:solidFill>
                  <a:srgbClr val="FF0000"/>
                </a:solidFill>
              </a:rPr>
              <a:t>0.</a:t>
            </a:r>
            <a:r>
              <a:rPr b="1" lang="en">
                <a:solidFill>
                  <a:srgbClr val="FF0000"/>
                </a:solidFill>
              </a:rPr>
              <a:t>6504</a:t>
            </a:r>
            <a:r>
              <a:rPr lang="en" sz="1400"/>
              <a:t> which means moderate strong model	</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207" name="Shape 207"/>
          <p:cNvPicPr preferRelativeResize="0"/>
          <p:nvPr/>
        </p:nvPicPr>
        <p:blipFill>
          <a:blip r:embed="rId3">
            <a:alphaModFix/>
          </a:blip>
          <a:stretch>
            <a:fillRect/>
          </a:stretch>
        </p:blipFill>
        <p:spPr>
          <a:xfrm>
            <a:off x="682775" y="2654475"/>
            <a:ext cx="7294199" cy="299250"/>
          </a:xfrm>
          <a:prstGeom prst="rect">
            <a:avLst/>
          </a:prstGeom>
          <a:noFill/>
          <a:ln>
            <a:noFill/>
          </a:ln>
        </p:spPr>
      </p:pic>
      <p:pic>
        <p:nvPicPr>
          <p:cNvPr id="208" name="Shape 208"/>
          <p:cNvPicPr preferRelativeResize="0"/>
          <p:nvPr/>
        </p:nvPicPr>
        <p:blipFill rotWithShape="1">
          <a:blip r:embed="rId4">
            <a:alphaModFix/>
          </a:blip>
          <a:srcRect b="6793" l="16087" r="7558" t="8288"/>
          <a:stretch/>
        </p:blipFill>
        <p:spPr>
          <a:xfrm>
            <a:off x="939825" y="4432175"/>
            <a:ext cx="3338326" cy="217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Insights from linear regression</a:t>
            </a:r>
          </a:p>
        </p:txBody>
      </p:sp>
      <p:sp>
        <p:nvSpPr>
          <p:cNvPr id="214" name="Shape 214"/>
          <p:cNvSpPr txBox="1"/>
          <p:nvPr>
            <p:ph idx="1" type="body"/>
          </p:nvPr>
        </p:nvSpPr>
        <p:spPr>
          <a:xfrm>
            <a:off x="311700" y="1182049"/>
            <a:ext cx="8520600" cy="4979100"/>
          </a:xfrm>
          <a:prstGeom prst="rect">
            <a:avLst/>
          </a:prstGeom>
        </p:spPr>
        <p:txBody>
          <a:bodyPr anchorCtr="0" anchor="t" bIns="91425" lIns="91425" rIns="91425" tIns="91425">
            <a:noAutofit/>
          </a:bodyPr>
          <a:lstStyle/>
          <a:p>
            <a:pPr lvl="0">
              <a:spcBef>
                <a:spcPts val="0"/>
              </a:spcBef>
              <a:buNone/>
            </a:pPr>
            <a:r>
              <a:rPr b="1" lang="en"/>
              <a:t>Number of taxi</a:t>
            </a:r>
            <a:r>
              <a:rPr lang="en"/>
              <a:t>(Demand) by day and hour</a:t>
            </a:r>
          </a:p>
          <a:p>
            <a:pPr lvl="0">
              <a:lnSpc>
                <a:spcPct val="100000"/>
              </a:lnSpc>
              <a:spcBef>
                <a:spcPts val="0"/>
              </a:spcBef>
              <a:spcAft>
                <a:spcPts val="0"/>
              </a:spcAft>
              <a:buNone/>
            </a:pPr>
            <a:r>
              <a:rPr lang="en" sz="1000"/>
              <a:t>Coefficients:</a:t>
            </a:r>
          </a:p>
          <a:p>
            <a:pPr lvl="0">
              <a:lnSpc>
                <a:spcPct val="100000"/>
              </a:lnSpc>
              <a:spcBef>
                <a:spcPts val="0"/>
              </a:spcBef>
              <a:spcAft>
                <a:spcPts val="0"/>
              </a:spcAft>
              <a:buNone/>
            </a:pPr>
            <a:r>
              <a:rPr lang="en" sz="1000"/>
              <a:t>             Estimate Std. Error t value Pr(&gt;|t|)    </a:t>
            </a:r>
          </a:p>
          <a:p>
            <a:pPr lvl="0">
              <a:lnSpc>
                <a:spcPct val="100000"/>
              </a:lnSpc>
              <a:spcBef>
                <a:spcPts val="0"/>
              </a:spcBef>
              <a:spcAft>
                <a:spcPts val="0"/>
              </a:spcAft>
              <a:buNone/>
            </a:pPr>
            <a:r>
              <a:rPr lang="en" sz="1000"/>
              <a:t>(Intercept) 368.44304   45.97584   8.014  </a:t>
            </a:r>
            <a:r>
              <a:rPr b="1" lang="en" sz="1000">
                <a:solidFill>
                  <a:srgbClr val="FF0000"/>
                </a:solidFill>
              </a:rPr>
              <a:t>1.3e-08 ***</a:t>
            </a:r>
          </a:p>
          <a:p>
            <a:pPr lvl="0">
              <a:lnSpc>
                <a:spcPct val="100000"/>
              </a:lnSpc>
              <a:spcBef>
                <a:spcPts val="0"/>
              </a:spcBef>
              <a:spcAft>
                <a:spcPts val="0"/>
              </a:spcAft>
              <a:buNone/>
            </a:pPr>
            <a:r>
              <a:rPr lang="en" sz="1000"/>
              <a:t>prcp         -0.31330    0.09465  -3.310  </a:t>
            </a:r>
            <a:r>
              <a:rPr b="1" lang="en" sz="1000">
                <a:solidFill>
                  <a:srgbClr val="FF0000"/>
                </a:solidFill>
              </a:rPr>
              <a:t>0.00265 **</a:t>
            </a:r>
            <a:r>
              <a:rPr lang="en" sz="1000"/>
              <a:t> </a:t>
            </a:r>
          </a:p>
          <a:p>
            <a:pPr lvl="0">
              <a:lnSpc>
                <a:spcPct val="100000"/>
              </a:lnSpc>
              <a:spcBef>
                <a:spcPts val="0"/>
              </a:spcBef>
              <a:spcAft>
                <a:spcPts val="0"/>
              </a:spcAft>
              <a:buNone/>
            </a:pPr>
            <a:r>
              <a:rPr lang="en" sz="1000"/>
              <a:t>Temp         -0.12973    0.15746  -0.824  0.41720    </a:t>
            </a:r>
          </a:p>
          <a:p>
            <a:pPr lvl="0">
              <a:lnSpc>
                <a:spcPct val="100000"/>
              </a:lnSpc>
              <a:spcBef>
                <a:spcPts val="0"/>
              </a:spcBef>
              <a:spcAft>
                <a:spcPts val="0"/>
              </a:spcAft>
              <a:buNone/>
            </a:pPr>
            <a:r>
              <a:rPr lang="en" sz="1000"/>
              <a:t>wind_speed   -4.33419    1.83549  -2.361  </a:t>
            </a:r>
            <a:r>
              <a:rPr b="1" lang="en" sz="1000">
                <a:solidFill>
                  <a:srgbClr val="FF0000"/>
                </a:solidFill>
              </a:rPr>
              <a:t>0.02568 *</a:t>
            </a:r>
            <a:r>
              <a:rPr lang="en" sz="1000"/>
              <a:t>  </a:t>
            </a:r>
          </a:p>
          <a:p>
            <a:pPr lvl="0">
              <a:lnSpc>
                <a:spcPct val="100000"/>
              </a:lnSpc>
              <a:spcBef>
                <a:spcPts val="0"/>
              </a:spcBef>
              <a:spcAft>
                <a:spcPts val="0"/>
              </a:spcAft>
              <a:buNone/>
            </a:pPr>
            <a:r>
              <a:rPr lang="en" sz="1000"/>
              <a:t>---</a:t>
            </a:r>
          </a:p>
          <a:p>
            <a:pPr lvl="0">
              <a:lnSpc>
                <a:spcPct val="100000"/>
              </a:lnSpc>
              <a:spcBef>
                <a:spcPts val="0"/>
              </a:spcBef>
              <a:spcAft>
                <a:spcPts val="0"/>
              </a:spcAft>
              <a:buNone/>
            </a:pPr>
            <a:r>
              <a:rPr lang="en" sz="1000"/>
              <a:t>Signif. codes:  0 ‘***’ 0.001 ‘**’ 0.01 ‘*’ 0.05 ‘.’ 0.1 ‘ ’ 1</a:t>
            </a:r>
          </a:p>
          <a:p>
            <a:pPr lvl="0">
              <a:lnSpc>
                <a:spcPct val="100000"/>
              </a:lnSpc>
              <a:spcBef>
                <a:spcPts val="0"/>
              </a:spcBef>
              <a:spcAft>
                <a:spcPts val="0"/>
              </a:spcAft>
              <a:buNone/>
            </a:pPr>
            <a:r>
              <a:t/>
            </a:r>
            <a:endParaRPr sz="1000"/>
          </a:p>
          <a:p>
            <a:pPr lvl="0">
              <a:lnSpc>
                <a:spcPct val="100000"/>
              </a:lnSpc>
              <a:spcBef>
                <a:spcPts val="0"/>
              </a:spcBef>
              <a:spcAft>
                <a:spcPts val="0"/>
              </a:spcAft>
              <a:buNone/>
            </a:pPr>
            <a:r>
              <a:rPr lang="en" sz="1000"/>
              <a:t>Residual standard error: 34.2 on 27 degrees of freedom</a:t>
            </a:r>
          </a:p>
          <a:p>
            <a:pPr lvl="0">
              <a:lnSpc>
                <a:spcPct val="100000"/>
              </a:lnSpc>
              <a:spcBef>
                <a:spcPts val="0"/>
              </a:spcBef>
              <a:spcAft>
                <a:spcPts val="0"/>
              </a:spcAft>
              <a:buNone/>
            </a:pPr>
            <a:r>
              <a:rPr lang="en" sz="1000"/>
              <a:t>Multiple R-squared:  </a:t>
            </a:r>
            <a:r>
              <a:rPr b="1" lang="en" sz="1200">
                <a:solidFill>
                  <a:srgbClr val="FF0000"/>
                </a:solidFill>
              </a:rPr>
              <a:t>0.4098</a:t>
            </a:r>
            <a:r>
              <a:rPr lang="en" sz="1000"/>
              <a:t>,	Adjusted R-squared:  0.3442 </a:t>
            </a:r>
          </a:p>
          <a:p>
            <a:pPr lvl="0">
              <a:lnSpc>
                <a:spcPct val="100000"/>
              </a:lnSpc>
              <a:spcBef>
                <a:spcPts val="0"/>
              </a:spcBef>
              <a:spcAft>
                <a:spcPts val="0"/>
              </a:spcAft>
              <a:buNone/>
            </a:pPr>
            <a:r>
              <a:rPr lang="en" sz="1000"/>
              <a:t>F-statistic: 6.249 on 3 and 27 DF,  p-value: 0.002314</a:t>
            </a:r>
          </a:p>
          <a:p>
            <a:pPr lvl="0">
              <a:spcBef>
                <a:spcPts val="0"/>
              </a:spcBef>
              <a:buNone/>
            </a:pPr>
            <a:r>
              <a:t/>
            </a:r>
            <a:endParaRPr/>
          </a:p>
          <a:p>
            <a:pPr lvl="0">
              <a:spcBef>
                <a:spcPts val="0"/>
              </a:spcBef>
              <a:buNone/>
            </a:pPr>
            <a:r>
              <a:rPr b="1" lang="en"/>
              <a:t>Total fare</a:t>
            </a:r>
            <a:r>
              <a:rPr lang="en"/>
              <a:t> by zipcode</a:t>
            </a:r>
          </a:p>
          <a:p>
            <a:pPr lvl="0" rtl="0">
              <a:lnSpc>
                <a:spcPct val="100000"/>
              </a:lnSpc>
              <a:spcBef>
                <a:spcPts val="0"/>
              </a:spcBef>
              <a:spcAft>
                <a:spcPts val="0"/>
              </a:spcAft>
              <a:buNone/>
            </a:pPr>
            <a:r>
              <a:rPr lang="en" sz="1000"/>
              <a:t>Coefficients:</a:t>
            </a:r>
          </a:p>
          <a:p>
            <a:pPr lvl="0" rtl="0">
              <a:lnSpc>
                <a:spcPct val="100000"/>
              </a:lnSpc>
              <a:spcBef>
                <a:spcPts val="0"/>
              </a:spcBef>
              <a:spcAft>
                <a:spcPts val="0"/>
              </a:spcAft>
              <a:buNone/>
            </a:pPr>
            <a:r>
              <a:rPr lang="en" sz="1000"/>
              <a:t>                 Estimate Std. Error t value Pr(&gt;|t|)    </a:t>
            </a:r>
          </a:p>
          <a:p>
            <a:pPr lvl="0" rtl="0">
              <a:lnSpc>
                <a:spcPct val="100000"/>
              </a:lnSpc>
              <a:spcBef>
                <a:spcPts val="0"/>
              </a:spcBef>
              <a:spcAft>
                <a:spcPts val="0"/>
              </a:spcAft>
              <a:buNone/>
            </a:pPr>
            <a:r>
              <a:rPr lang="en" sz="1000"/>
              <a:t>(Intercept)     2716.0740   565.9529   4.799 </a:t>
            </a:r>
            <a:r>
              <a:rPr b="1" lang="en" sz="1000">
                <a:solidFill>
                  <a:srgbClr val="FF0000"/>
                </a:solidFill>
              </a:rPr>
              <a:t>6.14e-06 ***</a:t>
            </a:r>
          </a:p>
          <a:p>
            <a:pPr lvl="0" rtl="0">
              <a:lnSpc>
                <a:spcPct val="100000"/>
              </a:lnSpc>
              <a:spcBef>
                <a:spcPts val="0"/>
              </a:spcBef>
              <a:spcAft>
                <a:spcPts val="0"/>
              </a:spcAft>
              <a:buNone/>
            </a:pPr>
            <a:r>
              <a:rPr lang="en" sz="1000"/>
              <a:t>    pctasian     -31.5442    10.7528  -2.934  </a:t>
            </a:r>
            <a:r>
              <a:rPr b="1" lang="en" sz="1000">
                <a:solidFill>
                  <a:srgbClr val="FF0000"/>
                </a:solidFill>
              </a:rPr>
              <a:t>0.00423 **</a:t>
            </a:r>
            <a:r>
              <a:rPr lang="en" sz="1000"/>
              <a:t> </a:t>
            </a:r>
          </a:p>
          <a:p>
            <a:pPr indent="0" lvl="0" marL="0" rtl="0">
              <a:lnSpc>
                <a:spcPct val="100000"/>
              </a:lnSpc>
              <a:spcBef>
                <a:spcPts val="0"/>
              </a:spcBef>
              <a:spcAft>
                <a:spcPts val="0"/>
              </a:spcAft>
              <a:buNone/>
            </a:pPr>
            <a:r>
              <a:rPr lang="en" sz="1000"/>
              <a:t>    pctwhite      -1.4233     9.3788  -0.152  0.87971    </a:t>
            </a:r>
          </a:p>
          <a:p>
            <a:pPr lvl="0" rtl="0">
              <a:lnSpc>
                <a:spcPct val="100000"/>
              </a:lnSpc>
              <a:spcBef>
                <a:spcPts val="0"/>
              </a:spcBef>
              <a:spcAft>
                <a:spcPts val="0"/>
              </a:spcAft>
              <a:buNone/>
            </a:pPr>
            <a:r>
              <a:rPr lang="en" sz="1000"/>
              <a:t>    pcthispanic  -62.3770    20.5438  -3.036  </a:t>
            </a:r>
            <a:r>
              <a:rPr b="1" lang="en" sz="1000">
                <a:solidFill>
                  <a:srgbClr val="FF0000"/>
                </a:solidFill>
              </a:rPr>
              <a:t>0.00312 **</a:t>
            </a:r>
            <a:r>
              <a:rPr lang="en" sz="1000"/>
              <a:t> </a:t>
            </a:r>
          </a:p>
          <a:p>
            <a:pPr lvl="0" rtl="0">
              <a:lnSpc>
                <a:spcPct val="100000"/>
              </a:lnSpc>
              <a:spcBef>
                <a:spcPts val="0"/>
              </a:spcBef>
              <a:spcAft>
                <a:spcPts val="0"/>
              </a:spcAft>
              <a:buNone/>
            </a:pPr>
            <a:r>
              <a:rPr lang="en" sz="1000"/>
              <a:t>    pctblack       0.1489     0.8012   0.186  0.85299    </a:t>
            </a:r>
          </a:p>
          <a:p>
            <a:pPr lvl="0" rtl="0">
              <a:lnSpc>
                <a:spcPct val="100000"/>
              </a:lnSpc>
              <a:spcBef>
                <a:spcPts val="0"/>
              </a:spcBef>
              <a:spcAft>
                <a:spcPts val="0"/>
              </a:spcAft>
              <a:buNone/>
            </a:pPr>
            <a:r>
              <a:rPr lang="en" sz="1000"/>
              <a:t>---</a:t>
            </a:r>
          </a:p>
          <a:p>
            <a:pPr lvl="0" rtl="0">
              <a:lnSpc>
                <a:spcPct val="100000"/>
              </a:lnSpc>
              <a:spcBef>
                <a:spcPts val="0"/>
              </a:spcBef>
              <a:spcAft>
                <a:spcPts val="0"/>
              </a:spcAft>
              <a:buNone/>
            </a:pPr>
            <a:r>
              <a:rPr lang="en" sz="1000"/>
              <a:t>Signif. codes:  0 ‘***’ 0.001 ‘**’ 0.01 ‘*’ 0.05 ‘.’ 0.1 ‘ ’ 1</a:t>
            </a:r>
          </a:p>
          <a:p>
            <a:pPr lvl="0" rtl="0">
              <a:lnSpc>
                <a:spcPct val="100000"/>
              </a:lnSpc>
              <a:spcBef>
                <a:spcPts val="0"/>
              </a:spcBef>
              <a:spcAft>
                <a:spcPts val="0"/>
              </a:spcAft>
              <a:buNone/>
            </a:pPr>
            <a:r>
              <a:t/>
            </a:r>
            <a:endParaRPr sz="1000"/>
          </a:p>
          <a:p>
            <a:pPr lvl="0" rtl="0">
              <a:lnSpc>
                <a:spcPct val="100000"/>
              </a:lnSpc>
              <a:spcBef>
                <a:spcPts val="0"/>
              </a:spcBef>
              <a:spcAft>
                <a:spcPts val="0"/>
              </a:spcAft>
              <a:buNone/>
            </a:pPr>
            <a:r>
              <a:rPr lang="en" sz="1000"/>
              <a:t>Residual standard error: 2189 on 92 degrees of freedom</a:t>
            </a:r>
          </a:p>
          <a:p>
            <a:pPr lvl="0" rtl="0">
              <a:lnSpc>
                <a:spcPct val="100000"/>
              </a:lnSpc>
              <a:spcBef>
                <a:spcPts val="0"/>
              </a:spcBef>
              <a:spcAft>
                <a:spcPts val="0"/>
              </a:spcAft>
              <a:buNone/>
            </a:pPr>
            <a:r>
              <a:rPr lang="en" sz="1000"/>
              <a:t>Multiple R-squared:  </a:t>
            </a:r>
            <a:r>
              <a:rPr b="1" lang="en" sz="1200">
                <a:solidFill>
                  <a:srgbClr val="FF0000"/>
                </a:solidFill>
              </a:rPr>
              <a:t>0.1919</a:t>
            </a:r>
            <a:r>
              <a:rPr lang="en" sz="1000"/>
              <a:t>,	Adjusted R-squared:  0.1568 </a:t>
            </a:r>
          </a:p>
          <a:p>
            <a:pPr lvl="0" rtl="0">
              <a:lnSpc>
                <a:spcPct val="100000"/>
              </a:lnSpc>
              <a:spcBef>
                <a:spcPts val="0"/>
              </a:spcBef>
              <a:spcAft>
                <a:spcPts val="0"/>
              </a:spcAft>
              <a:buNone/>
            </a:pPr>
            <a:r>
              <a:rPr lang="en" sz="1000"/>
              <a:t>F-statistic: 5.463 on 4 and 92 DF,  p-value: 0.0005434</a:t>
            </a:r>
          </a:p>
          <a:p>
            <a:pPr lvl="0" rtl="0">
              <a:lnSpc>
                <a:spcPct val="100000"/>
              </a:lnSpc>
              <a:spcBef>
                <a:spcPts val="0"/>
              </a:spcBef>
              <a:spcAft>
                <a:spcPts val="0"/>
              </a:spcAft>
              <a:buNone/>
            </a:pPr>
            <a:r>
              <a:t/>
            </a:r>
            <a:endParaRPr sz="1000"/>
          </a:p>
          <a:p>
            <a:pPr lvl="0" rtl="0">
              <a:lnSpc>
                <a:spcPct val="100000"/>
              </a:lnSpc>
              <a:spcBef>
                <a:spcPts val="0"/>
              </a:spcBef>
              <a:spcAft>
                <a:spcPts val="0"/>
              </a:spcAft>
              <a:buNone/>
            </a:pPr>
            <a:r>
              <a:t/>
            </a:r>
            <a:endParaRPr sz="1200"/>
          </a:p>
        </p:txBody>
      </p:sp>
      <p:sp>
        <p:nvSpPr>
          <p:cNvPr id="215" name="Shape 215"/>
          <p:cNvSpPr txBox="1"/>
          <p:nvPr>
            <p:ph type="title"/>
          </p:nvPr>
        </p:nvSpPr>
        <p:spPr>
          <a:xfrm>
            <a:off x="5557325" y="1753200"/>
            <a:ext cx="3209400" cy="1776600"/>
          </a:xfrm>
          <a:prstGeom prst="rect">
            <a:avLst/>
          </a:prstGeom>
        </p:spPr>
        <p:txBody>
          <a:bodyPr anchorCtr="0" anchor="t" bIns="91425" lIns="91425" rIns="91425" tIns="91425">
            <a:noAutofit/>
          </a:bodyPr>
          <a:lstStyle/>
          <a:p>
            <a:pPr lvl="0" rtl="0">
              <a:spcBef>
                <a:spcPts val="0"/>
              </a:spcBef>
              <a:buNone/>
            </a:pPr>
            <a:r>
              <a:rPr lang="en" sz="2400"/>
              <a:t>In the rainy and windy day, people don’t like to go out, so there are not many people who want to ride a taxi.</a:t>
            </a:r>
          </a:p>
        </p:txBody>
      </p:sp>
      <p:sp>
        <p:nvSpPr>
          <p:cNvPr id="216" name="Shape 216"/>
          <p:cNvSpPr txBox="1"/>
          <p:nvPr>
            <p:ph type="title"/>
          </p:nvPr>
        </p:nvSpPr>
        <p:spPr>
          <a:xfrm>
            <a:off x="5607200" y="4384550"/>
            <a:ext cx="3209400" cy="1776600"/>
          </a:xfrm>
          <a:prstGeom prst="rect">
            <a:avLst/>
          </a:prstGeom>
        </p:spPr>
        <p:txBody>
          <a:bodyPr anchorCtr="0" anchor="t" bIns="91425" lIns="91425" rIns="91425" tIns="91425">
            <a:noAutofit/>
          </a:bodyPr>
          <a:lstStyle/>
          <a:p>
            <a:pPr lvl="0">
              <a:spcBef>
                <a:spcPts val="0"/>
              </a:spcBef>
              <a:buNone/>
            </a:pPr>
            <a:r>
              <a:rPr lang="en" sz="2400"/>
              <a:t>Neighborhood :</a:t>
            </a:r>
          </a:p>
          <a:p>
            <a:pPr lvl="0">
              <a:spcBef>
                <a:spcPts val="0"/>
              </a:spcBef>
              <a:buNone/>
            </a:pPr>
            <a:r>
              <a:rPr lang="en" sz="2400"/>
              <a:t>Asian and hispanic people don’t ride a taxi many times.</a:t>
            </a:r>
          </a:p>
          <a:p>
            <a:pPr lvl="0">
              <a:spcBef>
                <a:spcPts val="0"/>
              </a:spcBef>
              <a:buNone/>
            </a:pPr>
            <a:r>
              <a:rPr lang="en" sz="2400"/>
              <a:t>Unemployment is not correlated.</a:t>
            </a:r>
          </a:p>
          <a:p>
            <a:pPr lvl="0" rtl="0">
              <a:spcBef>
                <a:spcPts val="0"/>
              </a:spcBef>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sz="4800">
                <a:solidFill>
                  <a:schemeClr val="dk2"/>
                </a:solidFill>
                <a:latin typeface="Source Code Pro"/>
                <a:ea typeface="Source Code Pro"/>
                <a:cs typeface="Source Code Pro"/>
                <a:sym typeface="Source Code Pro"/>
              </a:rPr>
              <a:t>Dear Matt,</a:t>
            </a:r>
          </a:p>
        </p:txBody>
      </p:sp>
      <p:sp>
        <p:nvSpPr>
          <p:cNvPr id="222" name="Shape 222"/>
          <p:cNvSpPr txBox="1"/>
          <p:nvPr>
            <p:ph idx="1" type="body"/>
          </p:nvPr>
        </p:nvSpPr>
        <p:spPr>
          <a:xfrm>
            <a:off x="311700" y="1524274"/>
            <a:ext cx="8520600" cy="4979100"/>
          </a:xfrm>
          <a:prstGeom prst="rect">
            <a:avLst/>
          </a:prstGeom>
        </p:spPr>
        <p:txBody>
          <a:bodyPr anchorCtr="0" anchor="t" bIns="91425" lIns="91425" rIns="91425" tIns="91425">
            <a:noAutofit/>
          </a:bodyPr>
          <a:lstStyle/>
          <a:p>
            <a:pPr lvl="0">
              <a:spcBef>
                <a:spcPts val="0"/>
              </a:spcBef>
              <a:buNone/>
            </a:pPr>
            <a:r>
              <a:rPr b="1" lang="en" sz="3000"/>
              <a:t>Take a vacation when is </a:t>
            </a:r>
          </a:p>
          <a:p>
            <a:pPr lvl="0">
              <a:spcBef>
                <a:spcPts val="0"/>
              </a:spcBef>
              <a:buNone/>
            </a:pPr>
            <a:r>
              <a:rPr b="1" lang="en"/>
              <a:t>Rainy and windy</a:t>
            </a:r>
          </a:p>
          <a:p>
            <a:pPr lvl="0">
              <a:spcBef>
                <a:spcPts val="0"/>
              </a:spcBef>
              <a:buNone/>
            </a:pPr>
            <a:r>
              <a:rPr b="1" lang="en" sz="3000"/>
              <a:t>Work crazy around</a:t>
            </a:r>
          </a:p>
          <a:p>
            <a:pPr lvl="0">
              <a:spcBef>
                <a:spcPts val="0"/>
              </a:spcBef>
              <a:buNone/>
            </a:pPr>
            <a:r>
              <a:rPr b="1" lang="en"/>
              <a:t>Midtown Manhattan or airports at 3-5am</a:t>
            </a:r>
            <a:br>
              <a:rPr b="1" lang="en"/>
            </a:br>
            <a:br>
              <a:rPr b="1" lang="en"/>
            </a:br>
            <a:r>
              <a:rPr b="1" lang="en" sz="3000"/>
              <a:t>Remember</a:t>
            </a:r>
          </a:p>
          <a:p>
            <a:pPr lvl="0">
              <a:spcBef>
                <a:spcPts val="0"/>
              </a:spcBef>
              <a:buNone/>
            </a:pPr>
            <a:r>
              <a:rPr b="1" lang="en"/>
              <a:t>Total fare - strongly correlated by neighborhood.</a:t>
            </a:r>
          </a:p>
          <a:p>
            <a:pPr lvl="0">
              <a:spcBef>
                <a:spcPts val="0"/>
              </a:spcBef>
              <a:buNone/>
            </a:pPr>
            <a:r>
              <a:t/>
            </a:r>
            <a:endParaRPr b="1"/>
          </a:p>
          <a:p>
            <a:pPr lvl="0" rtl="0">
              <a:spcBef>
                <a:spcPts val="0"/>
              </a:spcBef>
              <a:buNone/>
            </a:pPr>
            <a:r>
              <a:rPr b="1" lang="en"/>
              <a:t>Best regards,</a:t>
            </a:r>
          </a:p>
          <a:p>
            <a:pPr lvl="0" rtl="0">
              <a:spcBef>
                <a:spcPts val="0"/>
              </a:spcBef>
              <a:buNone/>
            </a:pPr>
            <a:r>
              <a:rPr b="1" lang="en"/>
              <a:t>Entrepreneurship team</a:t>
            </a:r>
          </a:p>
          <a:p>
            <a:pPr lvl="0" rtl="0">
              <a:lnSpc>
                <a:spcPct val="100000"/>
              </a:lnSpc>
              <a:spcBef>
                <a:spcPts val="0"/>
              </a:spcBef>
              <a:spcAft>
                <a:spcPts val="0"/>
              </a:spcAft>
              <a:buNone/>
            </a:pPr>
            <a:r>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p:nvPr/>
        </p:nvSpPr>
        <p:spPr>
          <a:xfrm>
            <a:off x="5879825" y="0"/>
            <a:ext cx="3264300" cy="6858000"/>
          </a:xfrm>
          <a:prstGeom prst="rect">
            <a:avLst/>
          </a:prstGeom>
          <a:solidFill>
            <a:srgbClr val="CFE2F3">
              <a:alpha val="4423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8" name="Shape 228"/>
          <p:cNvSpPr txBox="1"/>
          <p:nvPr>
            <p:ph idx="1" type="body"/>
          </p:nvPr>
        </p:nvSpPr>
        <p:spPr>
          <a:xfrm>
            <a:off x="5227650" y="2258266"/>
            <a:ext cx="4704600" cy="4498800"/>
          </a:xfrm>
          <a:prstGeom prst="rect">
            <a:avLst/>
          </a:prstGeom>
        </p:spPr>
        <p:txBody>
          <a:bodyPr anchorCtr="0" anchor="t" bIns="91425" lIns="91425" rIns="91425" tIns="91425">
            <a:noAutofit/>
          </a:bodyPr>
          <a:lstStyle/>
          <a:p>
            <a:pPr lvl="0" rtl="0" algn="ctr">
              <a:spcBef>
                <a:spcPts val="0"/>
              </a:spcBef>
              <a:buNone/>
            </a:pPr>
            <a:r>
              <a:rPr b="1" lang="en" sz="7200">
                <a:solidFill>
                  <a:schemeClr val="accent1"/>
                </a:solidFill>
              </a:rPr>
              <a:t>Thank you</a:t>
            </a:r>
          </a:p>
          <a:p>
            <a:pPr lvl="0" rtl="0" algn="ctr">
              <a:spcBef>
                <a:spcPts val="0"/>
              </a:spcBef>
              <a:buNone/>
            </a:pPr>
            <a:r>
              <a:rPr b="1" lang="en" sz="1400">
                <a:solidFill>
                  <a:schemeClr val="accent1"/>
                </a:solidFill>
              </a:rPr>
              <a:t> ©Team entrepreneur-</a:t>
            </a:r>
            <a:r>
              <a:rPr b="1" lang="en" sz="1400" u="sng">
                <a:solidFill>
                  <a:schemeClr val="accent1"/>
                </a:solidFill>
              </a:rPr>
              <a:t>sheep</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2913050" y="2474491"/>
            <a:ext cx="8520600" cy="1068000"/>
          </a:xfrm>
          <a:prstGeom prst="rect">
            <a:avLst/>
          </a:prstGeom>
        </p:spPr>
        <p:txBody>
          <a:bodyPr anchorCtr="0" anchor="t" bIns="91425" lIns="91425" rIns="91425" tIns="91425">
            <a:noAutofit/>
          </a:bodyPr>
          <a:lstStyle/>
          <a:p>
            <a:pPr lvl="0">
              <a:spcBef>
                <a:spcPts val="0"/>
              </a:spcBef>
              <a:buNone/>
            </a:pPr>
            <a:r>
              <a:rPr lang="en"/>
              <a:t>Appendices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390466"/>
            <a:ext cx="8520600" cy="1068000"/>
          </a:xfrm>
          <a:prstGeom prst="rect">
            <a:avLst/>
          </a:prstGeom>
        </p:spPr>
        <p:txBody>
          <a:bodyPr anchorCtr="0" anchor="t" bIns="91425" lIns="91425" rIns="91425" tIns="91425">
            <a:noAutofit/>
          </a:bodyPr>
          <a:lstStyle/>
          <a:p>
            <a:pPr lvl="0">
              <a:spcBef>
                <a:spcPts val="0"/>
              </a:spcBef>
              <a:buNone/>
            </a:pPr>
            <a:r>
              <a:rPr lang="en"/>
              <a:t>Daily Taxi Trips (in thousands)</a:t>
            </a:r>
          </a:p>
        </p:txBody>
      </p:sp>
      <p:pic>
        <p:nvPicPr>
          <p:cNvPr id="239" name="Shape 239"/>
          <p:cNvPicPr preferRelativeResize="0"/>
          <p:nvPr/>
        </p:nvPicPr>
        <p:blipFill>
          <a:blip r:embed="rId3">
            <a:alphaModFix/>
          </a:blip>
          <a:stretch>
            <a:fillRect/>
          </a:stretch>
        </p:blipFill>
        <p:spPr>
          <a:xfrm>
            <a:off x="814225" y="1642550"/>
            <a:ext cx="7314875" cy="4887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idx="1" type="body"/>
          </p:nvPr>
        </p:nvSpPr>
        <p:spPr>
          <a:xfrm>
            <a:off x="156325" y="2726341"/>
            <a:ext cx="8520600" cy="4453500"/>
          </a:xfrm>
          <a:prstGeom prst="rect">
            <a:avLst/>
          </a:prstGeom>
        </p:spPr>
        <p:txBody>
          <a:bodyPr anchorCtr="0" anchor="t" bIns="91425" lIns="91425" rIns="91425" tIns="91425">
            <a:noAutofit/>
          </a:bodyPr>
          <a:lstStyle/>
          <a:p>
            <a:pPr lvl="0" rtl="0">
              <a:spcBef>
                <a:spcPts val="0"/>
              </a:spcBef>
              <a:spcAft>
                <a:spcPts val="0"/>
              </a:spcAft>
              <a:buNone/>
            </a:pPr>
            <a:r>
              <a:t/>
            </a:r>
            <a:endParaRPr b="1" sz="3000">
              <a:solidFill>
                <a:schemeClr val="accent1"/>
              </a:solidFill>
              <a:latin typeface="Calibri"/>
              <a:ea typeface="Calibri"/>
              <a:cs typeface="Calibri"/>
              <a:sym typeface="Calibri"/>
            </a:endParaRPr>
          </a:p>
          <a:p>
            <a:pPr lvl="0" rtl="0">
              <a:spcBef>
                <a:spcPts val="0"/>
              </a:spcBef>
              <a:spcAft>
                <a:spcPts val="0"/>
              </a:spcAft>
              <a:buNone/>
            </a:pPr>
            <a:r>
              <a:t/>
            </a:r>
            <a:endParaRPr b="1" sz="3000">
              <a:solidFill>
                <a:schemeClr val="accent1"/>
              </a:solidFill>
              <a:latin typeface="Calibri"/>
              <a:ea typeface="Calibri"/>
              <a:cs typeface="Calibri"/>
              <a:sym typeface="Calibri"/>
            </a:endParaRPr>
          </a:p>
          <a:p>
            <a:pPr lvl="0" rtl="0">
              <a:spcBef>
                <a:spcPts val="0"/>
              </a:spcBef>
              <a:spcAft>
                <a:spcPts val="0"/>
              </a:spcAft>
              <a:buNone/>
            </a:pPr>
            <a:r>
              <a:rPr b="1" lang="en" sz="3600">
                <a:solidFill>
                  <a:schemeClr val="accent1"/>
                </a:solidFill>
                <a:latin typeface="Calibri"/>
                <a:ea typeface="Calibri"/>
                <a:cs typeface="Calibri"/>
                <a:sym typeface="Calibri"/>
              </a:rPr>
              <a:t>User Case: </a:t>
            </a:r>
          </a:p>
          <a:p>
            <a:pPr lvl="0" rtl="0">
              <a:spcBef>
                <a:spcPts val="0"/>
              </a:spcBef>
              <a:spcAft>
                <a:spcPts val="0"/>
              </a:spcAft>
              <a:buNone/>
            </a:pPr>
            <a:r>
              <a:rPr b="1" lang="en" sz="3000">
                <a:solidFill>
                  <a:schemeClr val="accent1"/>
                </a:solidFill>
                <a:latin typeface="Calibri"/>
                <a:ea typeface="Calibri"/>
                <a:cs typeface="Calibri"/>
                <a:sym typeface="Calibri"/>
              </a:rPr>
              <a:t>Taxi Drivers’ Financial Crisis Due to Hit of UBER</a:t>
            </a:r>
          </a:p>
          <a:p>
            <a:pPr lvl="0" rtl="0">
              <a:spcBef>
                <a:spcPts val="0"/>
              </a:spcBef>
              <a:spcAft>
                <a:spcPts val="0"/>
              </a:spcAft>
              <a:buNone/>
            </a:pPr>
            <a:r>
              <a:rPr lang="en" sz="3000">
                <a:solidFill>
                  <a:schemeClr val="accent1"/>
                </a:solidFill>
                <a:latin typeface="Calibri"/>
                <a:ea typeface="Calibri"/>
                <a:cs typeface="Calibri"/>
                <a:sym typeface="Calibri"/>
              </a:rPr>
              <a:t>“I want to know WHAT ARE THE factors that INFLUENCE MY PROFITS so that I can strategically earn MORE!”</a:t>
            </a:r>
          </a:p>
          <a:p>
            <a:pPr lvl="0" rtl="0">
              <a:spcBef>
                <a:spcPts val="0"/>
              </a:spcBef>
              <a:spcAft>
                <a:spcPts val="0"/>
              </a:spcAft>
              <a:buNone/>
            </a:pPr>
            <a:r>
              <a:t/>
            </a:r>
            <a:endParaRPr b="1" sz="3000">
              <a:solidFill>
                <a:schemeClr val="accent1"/>
              </a:solidFill>
              <a:latin typeface="Calibri"/>
              <a:ea typeface="Calibri"/>
              <a:cs typeface="Calibri"/>
              <a:sym typeface="Calibri"/>
            </a:endParaRPr>
          </a:p>
          <a:p>
            <a:pPr lvl="0" rtl="0">
              <a:spcBef>
                <a:spcPts val="0"/>
              </a:spcBef>
              <a:spcAft>
                <a:spcPts val="0"/>
              </a:spcAft>
              <a:buNone/>
            </a:pPr>
            <a:r>
              <a:t/>
            </a:r>
            <a:endParaRPr b="1" sz="3000">
              <a:solidFill>
                <a:schemeClr val="accent1"/>
              </a:solidFill>
              <a:latin typeface="Calibri"/>
              <a:ea typeface="Calibri"/>
              <a:cs typeface="Calibri"/>
              <a:sym typeface="Calibri"/>
            </a:endParaRPr>
          </a:p>
        </p:txBody>
      </p:sp>
      <p:pic>
        <p:nvPicPr>
          <p:cNvPr id="110" name="Shape 110"/>
          <p:cNvPicPr preferRelativeResize="0"/>
          <p:nvPr/>
        </p:nvPicPr>
        <p:blipFill>
          <a:blip r:embed="rId3">
            <a:alphaModFix/>
          </a:blip>
          <a:stretch>
            <a:fillRect/>
          </a:stretch>
        </p:blipFill>
        <p:spPr>
          <a:xfrm>
            <a:off x="3394175" y="2384524"/>
            <a:ext cx="5282750" cy="1899725"/>
          </a:xfrm>
          <a:prstGeom prst="rect">
            <a:avLst/>
          </a:prstGeom>
          <a:noFill/>
          <a:ln>
            <a:noFill/>
          </a:ln>
        </p:spPr>
      </p:pic>
      <p:sp>
        <p:nvSpPr>
          <p:cNvPr id="111" name="Shape 111"/>
          <p:cNvSpPr txBox="1"/>
          <p:nvPr>
            <p:ph type="title"/>
          </p:nvPr>
        </p:nvSpPr>
        <p:spPr>
          <a:xfrm>
            <a:off x="311700" y="75573"/>
            <a:ext cx="8520600" cy="2131500"/>
          </a:xfrm>
          <a:prstGeom prst="rect">
            <a:avLst/>
          </a:prstGeom>
        </p:spPr>
        <p:txBody>
          <a:bodyPr anchorCtr="0" anchor="t" bIns="91425" lIns="91425" rIns="91425" tIns="91425">
            <a:noAutofit/>
          </a:bodyPr>
          <a:lstStyle/>
          <a:p>
            <a:pPr lvl="0">
              <a:spcBef>
                <a:spcPts val="0"/>
              </a:spcBef>
              <a:buNone/>
            </a:pPr>
            <a:r>
              <a:rPr lang="en" sz="3600"/>
              <a:t>Objective:</a:t>
            </a:r>
          </a:p>
          <a:p>
            <a:pPr lvl="0">
              <a:spcBef>
                <a:spcPts val="0"/>
              </a:spcBef>
              <a:buNone/>
            </a:pPr>
            <a:r>
              <a:rPr b="0" lang="en" sz="3000"/>
              <a:t>Exploration and analysis of coordinates of NYC taxi trips to local census tracts, neighborhoods and other external factors to find out the predictors of daily profits.</a:t>
            </a:r>
            <a:r>
              <a:rPr lang="en" sz="3000"/>
              <a:t>  </a:t>
            </a:r>
          </a:p>
          <a:p>
            <a:pPr lvl="0">
              <a:spcBef>
                <a:spcPts val="0"/>
              </a:spcBef>
              <a:buNone/>
            </a:pPr>
            <a:r>
              <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Explain Linear programming model</a:t>
            </a:r>
          </a:p>
        </p:txBody>
      </p:sp>
      <p:sp>
        <p:nvSpPr>
          <p:cNvPr id="245" name="Shape 245"/>
          <p:cNvSpPr txBox="1"/>
          <p:nvPr>
            <p:ph idx="1" type="body"/>
          </p:nvPr>
        </p:nvSpPr>
        <p:spPr>
          <a:xfrm>
            <a:off x="311700" y="1638233"/>
            <a:ext cx="8520600" cy="4453500"/>
          </a:xfrm>
          <a:prstGeom prst="rect">
            <a:avLst/>
          </a:prstGeom>
        </p:spPr>
        <p:txBody>
          <a:bodyPr anchorCtr="0" anchor="t" bIns="91425" lIns="91425" rIns="91425" tIns="91425">
            <a:noAutofit/>
          </a:bodyPr>
          <a:lstStyle/>
          <a:p>
            <a:pPr indent="-228600" lvl="0" marL="457200" rtl="0">
              <a:spcBef>
                <a:spcPts val="0"/>
              </a:spcBef>
            </a:pPr>
            <a:r>
              <a:rPr lang="en"/>
              <a:t>Send your taxi to the place(Zipcode) which has the high average fare</a:t>
            </a:r>
          </a:p>
          <a:p>
            <a:pPr lvl="0" rtl="0">
              <a:spcBef>
                <a:spcPts val="0"/>
              </a:spcBef>
              <a:buNone/>
            </a:pPr>
            <a:r>
              <a:t/>
            </a:r>
            <a:endParaRPr/>
          </a:p>
          <a:p>
            <a:pPr indent="-228600" lvl="0" marL="457200" rtl="0">
              <a:spcBef>
                <a:spcPts val="0"/>
              </a:spcBef>
            </a:pPr>
            <a:r>
              <a:rPr lang="en"/>
              <a:t>Decision variable: number of taxi in a Zipcode area</a:t>
            </a:r>
          </a:p>
          <a:p>
            <a:pPr indent="-228600" lvl="0" marL="457200" rtl="0">
              <a:spcBef>
                <a:spcPts val="0"/>
              </a:spcBef>
            </a:pPr>
            <a:r>
              <a:rPr lang="en"/>
              <a:t>Constraints: actual demand of taxi in a Zipcode area</a:t>
            </a:r>
          </a:p>
          <a:p>
            <a:pPr indent="-228600" lvl="0" marL="457200" rtl="0">
              <a:spcBef>
                <a:spcPts val="0"/>
              </a:spcBef>
            </a:pPr>
            <a:r>
              <a:rPr lang="en"/>
              <a:t>Objective function: </a:t>
            </a:r>
            <a:br>
              <a:rPr lang="en"/>
            </a:br>
            <a:r>
              <a:rPr lang="en"/>
              <a:t>Maximize revenue </a:t>
            </a:r>
            <a:br>
              <a:rPr lang="en"/>
            </a:br>
            <a:r>
              <a:rPr lang="en"/>
              <a:t>= ∑(average fare in a Zipcode area × number of taxi in a Zipcode area)</a:t>
            </a:r>
          </a:p>
          <a:p>
            <a:pPr indent="-228600" lvl="0" marL="457200" rtl="0">
              <a:spcBef>
                <a:spcPts val="0"/>
              </a:spcBef>
            </a:pPr>
            <a:r>
              <a:rPr lang="en"/>
              <a:t>Maybe we can show the excel file to </a:t>
            </a:r>
            <a:r>
              <a:rPr b="1" lang="en">
                <a:solidFill>
                  <a:srgbClr val="FF0000"/>
                </a:solidFill>
              </a:rPr>
              <a:t>show how it works</a:t>
            </a:r>
            <a:r>
              <a:rPr lang="en">
                <a:solidFill>
                  <a:srgbClr val="FF0000"/>
                </a:solidFill>
              </a:rPr>
              <a:t>.</a:t>
            </a:r>
          </a:p>
          <a:p>
            <a:pPr lvl="0" rt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Explain Linear programming model</a:t>
            </a:r>
          </a:p>
        </p:txBody>
      </p:sp>
      <p:sp>
        <p:nvSpPr>
          <p:cNvPr id="251" name="Shape 251"/>
          <p:cNvSpPr txBox="1"/>
          <p:nvPr>
            <p:ph idx="1" type="body"/>
          </p:nvPr>
        </p:nvSpPr>
        <p:spPr>
          <a:xfrm>
            <a:off x="311700" y="1638233"/>
            <a:ext cx="8520600" cy="4453500"/>
          </a:xfrm>
          <a:prstGeom prst="rect">
            <a:avLst/>
          </a:prstGeom>
        </p:spPr>
        <p:txBody>
          <a:bodyPr anchorCtr="0" anchor="t" bIns="91425" lIns="91425" rIns="91425" tIns="91425">
            <a:noAutofit/>
          </a:bodyPr>
          <a:lstStyle/>
          <a:p>
            <a:pPr lvl="0" rtl="0">
              <a:spcBef>
                <a:spcPts val="0"/>
              </a:spcBef>
              <a:buNone/>
            </a:pPr>
            <a:r>
              <a:t/>
            </a:r>
            <a:endParaRPr/>
          </a:p>
        </p:txBody>
      </p:sp>
      <p:pic>
        <p:nvPicPr>
          <p:cNvPr id="252" name="Shape 252"/>
          <p:cNvPicPr preferRelativeResize="0"/>
          <p:nvPr/>
        </p:nvPicPr>
        <p:blipFill>
          <a:blip r:embed="rId3">
            <a:alphaModFix/>
          </a:blip>
          <a:stretch>
            <a:fillRect/>
          </a:stretch>
        </p:blipFill>
        <p:spPr>
          <a:xfrm>
            <a:off x="0" y="1332525"/>
            <a:ext cx="9143999" cy="4192949"/>
          </a:xfrm>
          <a:prstGeom prst="rect">
            <a:avLst/>
          </a:prstGeom>
          <a:noFill/>
          <a:ln>
            <a:noFill/>
          </a:ln>
        </p:spPr>
      </p:pic>
      <p:pic>
        <p:nvPicPr>
          <p:cNvPr id="253" name="Shape 253"/>
          <p:cNvPicPr preferRelativeResize="0"/>
          <p:nvPr/>
        </p:nvPicPr>
        <p:blipFill>
          <a:blip r:embed="rId4">
            <a:alphaModFix/>
          </a:blip>
          <a:stretch>
            <a:fillRect/>
          </a:stretch>
        </p:blipFill>
        <p:spPr>
          <a:xfrm>
            <a:off x="3993450" y="2245175"/>
            <a:ext cx="5096325" cy="4048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Explain Precondition</a:t>
            </a:r>
          </a:p>
        </p:txBody>
      </p:sp>
      <p:sp>
        <p:nvSpPr>
          <p:cNvPr id="259" name="Shape 259"/>
          <p:cNvSpPr txBox="1"/>
          <p:nvPr>
            <p:ph idx="1" type="body"/>
          </p:nvPr>
        </p:nvSpPr>
        <p:spPr>
          <a:xfrm>
            <a:off x="311700" y="1638225"/>
            <a:ext cx="8910000" cy="5219700"/>
          </a:xfrm>
          <a:prstGeom prst="rect">
            <a:avLst/>
          </a:prstGeom>
        </p:spPr>
        <p:txBody>
          <a:bodyPr anchorCtr="0" anchor="t" bIns="91425" lIns="91425" rIns="91425" tIns="91425">
            <a:noAutofit/>
          </a:bodyPr>
          <a:lstStyle/>
          <a:p>
            <a:pPr indent="-317500" lvl="0" marL="457200" rtl="0">
              <a:spcBef>
                <a:spcPts val="0"/>
              </a:spcBef>
              <a:buSzPct val="100000"/>
            </a:pPr>
            <a:r>
              <a:rPr lang="en" sz="1400"/>
              <a:t>Zipcode has relation with the taxi fare</a:t>
            </a:r>
            <a:br>
              <a:rPr lang="en" sz="1400"/>
            </a:br>
            <a:r>
              <a:rPr lang="en" sz="1400"/>
              <a:t>=&gt; Using </a:t>
            </a:r>
            <a:r>
              <a:rPr b="1" lang="en" sz="1400"/>
              <a:t>Chi-Square test</a:t>
            </a:r>
            <a:r>
              <a:rPr lang="en" sz="1400"/>
              <a:t> to see association</a:t>
            </a:r>
          </a:p>
          <a:p>
            <a:pPr indent="-317500" lvl="0" marL="457200" rtl="0">
              <a:spcBef>
                <a:spcPts val="0"/>
              </a:spcBef>
              <a:buSzPct val="100000"/>
            </a:pPr>
            <a:r>
              <a:rPr lang="en" sz="1400"/>
              <a:t>We can predict the number of taxi(demand) in specific time(1 hour)</a:t>
            </a:r>
            <a:br>
              <a:rPr lang="en" sz="1400"/>
            </a:br>
            <a:r>
              <a:rPr lang="en" sz="1400"/>
              <a:t>=&gt; Using </a:t>
            </a:r>
            <a:r>
              <a:rPr b="1" lang="en" sz="1400"/>
              <a:t>Linear model</a:t>
            </a:r>
            <a:r>
              <a:rPr lang="en" sz="1400"/>
              <a:t> to predict the number of taxi</a:t>
            </a:r>
          </a:p>
          <a:p>
            <a:pPr indent="-317500" lvl="0" marL="457200" rtl="0">
              <a:spcBef>
                <a:spcPts val="0"/>
              </a:spcBef>
              <a:buSzPct val="100000"/>
            </a:pPr>
            <a:r>
              <a:rPr lang="en" sz="1400"/>
              <a:t>We can predict average taxi fare in specific time(1 hour)</a:t>
            </a:r>
            <a:br>
              <a:rPr lang="en" sz="1400"/>
            </a:br>
            <a:r>
              <a:rPr lang="en" sz="1400"/>
              <a:t>=&gt; Using </a:t>
            </a:r>
            <a:r>
              <a:rPr b="1" lang="en" sz="1400"/>
              <a:t>Linear model</a:t>
            </a:r>
            <a:r>
              <a:rPr lang="en" sz="1400"/>
              <a:t> to predict average taxi fare</a:t>
            </a:r>
          </a:p>
          <a:p>
            <a:pPr lvl="0" rtl="0">
              <a:spcBef>
                <a:spcPts val="0"/>
              </a:spcBef>
              <a:buNone/>
            </a:pPr>
            <a:r>
              <a:rPr b="1" lang="en" sz="1400"/>
              <a:t>The following formula might be better to attach on appendix. </a:t>
            </a:r>
            <a:br>
              <a:rPr lang="en" sz="1400"/>
            </a:br>
            <a:r>
              <a:rPr lang="en" sz="1400"/>
              <a:t>(I think not many people could understand easily at once)</a:t>
            </a:r>
          </a:p>
          <a:p>
            <a:pPr indent="-317500" lvl="0" marL="457200" rtl="0">
              <a:spcBef>
                <a:spcPts val="0"/>
              </a:spcBef>
              <a:buSzPct val="100000"/>
            </a:pPr>
            <a:r>
              <a:rPr lang="en" sz="1400"/>
              <a:t>Predict The number of taxi in </a:t>
            </a:r>
            <a:r>
              <a:rPr b="1" lang="en" sz="1400">
                <a:solidFill>
                  <a:srgbClr val="4A86E8"/>
                </a:solidFill>
              </a:rPr>
              <a:t>1 day</a:t>
            </a:r>
            <a:r>
              <a:rPr lang="en" sz="1400"/>
              <a:t> by weather variable</a:t>
            </a:r>
            <a:br>
              <a:rPr lang="en" sz="1400"/>
            </a:br>
          </a:p>
          <a:p>
            <a:pPr indent="-317500" lvl="0" marL="457200" rtl="0">
              <a:spcBef>
                <a:spcPts val="0"/>
              </a:spcBef>
              <a:buSzPct val="100000"/>
            </a:pPr>
            <a:r>
              <a:rPr lang="en" sz="1400"/>
              <a:t>Predict the </a:t>
            </a:r>
            <a:r>
              <a:rPr b="1" lang="en" sz="1400"/>
              <a:t>rate</a:t>
            </a:r>
            <a:r>
              <a:rPr lang="en" sz="1400"/>
              <a:t> of taxi in 1 hour</a:t>
            </a:r>
            <a:br>
              <a:rPr lang="en" sz="1400"/>
            </a:br>
            <a:r>
              <a:rPr b="1" lang="en" sz="1400">
                <a:solidFill>
                  <a:srgbClr val="FF0000"/>
                </a:solidFill>
              </a:rPr>
              <a:t>Rate1</a:t>
            </a:r>
            <a:r>
              <a:rPr lang="en" sz="1400"/>
              <a:t> = The number of taxi in 1 hour/Sum of the number of taxi in every hour</a:t>
            </a:r>
            <a:br>
              <a:rPr lang="en" sz="1400"/>
            </a:br>
            <a:r>
              <a:rPr b="1" lang="en" sz="1400">
                <a:solidFill>
                  <a:srgbClr val="FF0000"/>
                </a:solidFill>
              </a:rPr>
              <a:t>	</a:t>
            </a:r>
            <a:r>
              <a:rPr lang="en" sz="1400">
                <a:solidFill>
                  <a:srgbClr val="000000"/>
                </a:solidFill>
              </a:rPr>
              <a:t>(</a:t>
            </a:r>
            <a:r>
              <a:rPr lang="en" sz="1400"/>
              <a:t>Sum of the number of taxi in every hour</a:t>
            </a:r>
            <a:r>
              <a:rPr lang="en" sz="1400">
                <a:solidFill>
                  <a:srgbClr val="000000"/>
                </a:solidFill>
              </a:rPr>
              <a:t> != </a:t>
            </a:r>
            <a:r>
              <a:rPr b="1" lang="en" sz="1400">
                <a:solidFill>
                  <a:srgbClr val="4A86E8"/>
                </a:solidFill>
              </a:rPr>
              <a:t>1 day</a:t>
            </a:r>
            <a:r>
              <a:rPr lang="en" sz="1400">
                <a:solidFill>
                  <a:srgbClr val="000000"/>
                </a:solidFill>
              </a:rPr>
              <a:t>)</a:t>
            </a:r>
          </a:p>
          <a:p>
            <a:pPr lvl="0" rtl="0">
              <a:spcBef>
                <a:spcPts val="0"/>
              </a:spcBef>
              <a:buNone/>
            </a:pPr>
            <a:r>
              <a:rPr b="1" lang="en" sz="1400"/>
              <a:t>	Modified 1 hour demand</a:t>
            </a:r>
            <a:r>
              <a:rPr lang="en" sz="1400"/>
              <a:t> = </a:t>
            </a:r>
            <a:r>
              <a:rPr b="1" lang="en" sz="1400">
                <a:solidFill>
                  <a:srgbClr val="4A86E8"/>
                </a:solidFill>
              </a:rPr>
              <a:t>1 day </a:t>
            </a:r>
            <a:r>
              <a:rPr lang="en" sz="1400"/>
              <a:t>× </a:t>
            </a:r>
            <a:r>
              <a:rPr b="1" lang="en" sz="1400">
                <a:solidFill>
                  <a:srgbClr val="FF0000"/>
                </a:solidFill>
              </a:rPr>
              <a:t>Rate1</a:t>
            </a:r>
          </a:p>
          <a:p>
            <a:pPr indent="-317500" lvl="0" marL="457200" rtl="0">
              <a:spcBef>
                <a:spcPts val="0"/>
              </a:spcBef>
              <a:buSzPct val="100000"/>
            </a:pPr>
            <a:r>
              <a:rPr lang="en" sz="1400"/>
              <a:t>Predict the average fare in 1 hour</a:t>
            </a:r>
            <a:br>
              <a:rPr lang="en" sz="1400"/>
            </a:br>
            <a:r>
              <a:rPr b="1" lang="en" sz="1400">
                <a:solidFill>
                  <a:srgbClr val="FF00FF"/>
                </a:solidFill>
              </a:rPr>
              <a:t>Rate2</a:t>
            </a:r>
            <a:r>
              <a:rPr lang="en" sz="1400"/>
              <a:t> = Average fare in 1 hour / average fare in total sample data</a:t>
            </a:r>
            <a:br>
              <a:rPr lang="en" sz="1400"/>
            </a:br>
            <a:r>
              <a:rPr b="1" lang="en" sz="1400"/>
              <a:t>Modified Average fare in one Zipcode</a:t>
            </a:r>
            <a:r>
              <a:rPr lang="en" sz="1400"/>
              <a:t> = Average fare in one Zipcode × </a:t>
            </a:r>
            <a:r>
              <a:rPr b="1" lang="en" sz="1400">
                <a:solidFill>
                  <a:srgbClr val="FF00FF"/>
                </a:solidFill>
              </a:rPr>
              <a:t>Rate2</a:t>
            </a:r>
            <a:br>
              <a:rPr lang="en" sz="1400"/>
            </a:br>
            <a:br>
              <a:rPr lang="en" sz="1400"/>
            </a:br>
          </a:p>
          <a:p>
            <a:pPr lvl="0" rt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Chi Square test</a:t>
            </a:r>
          </a:p>
        </p:txBody>
      </p:sp>
      <p:sp>
        <p:nvSpPr>
          <p:cNvPr id="265" name="Shape 265"/>
          <p:cNvSpPr txBox="1"/>
          <p:nvPr>
            <p:ph idx="1" type="body"/>
          </p:nvPr>
        </p:nvSpPr>
        <p:spPr>
          <a:xfrm>
            <a:off x="311700" y="1638233"/>
            <a:ext cx="8520600" cy="4453500"/>
          </a:xfrm>
          <a:prstGeom prst="rect">
            <a:avLst/>
          </a:prstGeom>
        </p:spPr>
        <p:txBody>
          <a:bodyPr anchorCtr="0" anchor="t" bIns="91425" lIns="91425" rIns="91425" tIns="91425">
            <a:noAutofit/>
          </a:bodyPr>
          <a:lstStyle/>
          <a:p>
            <a:pPr indent="-228600" lvl="0" marL="457200" rtl="0">
              <a:spcBef>
                <a:spcPts val="0"/>
              </a:spcBef>
            </a:pPr>
            <a:r>
              <a:rPr lang="en"/>
              <a:t>Explain the outcome of Chi-Square test</a:t>
            </a:r>
            <a:r>
              <a:rPr b="1" lang="en"/>
              <a:t> </a:t>
            </a:r>
            <a:r>
              <a:rPr lang="en"/>
              <a:t>between Zipcode and the taxi fare</a:t>
            </a:r>
          </a:p>
          <a:p>
            <a:pPr indent="-228600" lvl="0" marL="457200" rtl="0">
              <a:spcBef>
                <a:spcPts val="0"/>
              </a:spcBef>
            </a:pPr>
            <a:r>
              <a:rPr lang="en"/>
              <a:t>P-value is under 5%, it means there is association between Zipcode and the taxi fare</a:t>
            </a:r>
            <a:br>
              <a:rPr lang="en"/>
            </a:br>
          </a:p>
          <a:p>
            <a:pPr lvl="0" rtl="0">
              <a:spcBef>
                <a:spcPts val="0"/>
              </a:spcBef>
              <a:buNone/>
            </a:pPr>
            <a:r>
              <a:t/>
            </a:r>
            <a:endParaRPr/>
          </a:p>
          <a:p>
            <a:pPr lvl="0" rtl="0">
              <a:spcBef>
                <a:spcPts val="0"/>
              </a:spcBef>
              <a:buNone/>
            </a:pPr>
            <a:r>
              <a:t/>
            </a:r>
            <a:endParaRPr/>
          </a:p>
        </p:txBody>
      </p:sp>
      <p:pic>
        <p:nvPicPr>
          <p:cNvPr id="266" name="Shape 266"/>
          <p:cNvPicPr preferRelativeResize="0"/>
          <p:nvPr/>
        </p:nvPicPr>
        <p:blipFill>
          <a:blip r:embed="rId3">
            <a:alphaModFix/>
          </a:blip>
          <a:stretch>
            <a:fillRect/>
          </a:stretch>
        </p:blipFill>
        <p:spPr>
          <a:xfrm>
            <a:off x="832681" y="3460350"/>
            <a:ext cx="6301199" cy="1067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Explain Linear model-</a:t>
            </a:r>
            <a:r>
              <a:rPr lang="en">
                <a:solidFill>
                  <a:srgbClr val="FF0000"/>
                </a:solidFill>
              </a:rPr>
              <a:t>1</a:t>
            </a:r>
          </a:p>
        </p:txBody>
      </p:sp>
      <p:sp>
        <p:nvSpPr>
          <p:cNvPr id="272" name="Shape 272"/>
          <p:cNvSpPr txBox="1"/>
          <p:nvPr>
            <p:ph idx="1" type="body"/>
          </p:nvPr>
        </p:nvSpPr>
        <p:spPr>
          <a:xfrm>
            <a:off x="311700" y="1638233"/>
            <a:ext cx="8520600" cy="4453500"/>
          </a:xfrm>
          <a:prstGeom prst="rect">
            <a:avLst/>
          </a:prstGeom>
        </p:spPr>
        <p:txBody>
          <a:bodyPr anchorCtr="0" anchor="t" bIns="91425" lIns="91425" rIns="91425" tIns="91425">
            <a:noAutofit/>
          </a:bodyPr>
          <a:lstStyle/>
          <a:p>
            <a:pPr indent="-228600" lvl="0" marL="457200" rtl="0">
              <a:spcBef>
                <a:spcPts val="0"/>
              </a:spcBef>
            </a:pPr>
            <a:r>
              <a:rPr lang="en"/>
              <a:t>Grouped the dataset by day</a:t>
            </a:r>
          </a:p>
          <a:p>
            <a:pPr indent="-228600" lvl="0" marL="457200" rtl="0">
              <a:spcBef>
                <a:spcPts val="0"/>
              </a:spcBef>
            </a:pPr>
            <a:r>
              <a:rPr lang="en"/>
              <a:t>Dependent variable: number of taxi</a:t>
            </a:r>
          </a:p>
          <a:p>
            <a:pPr indent="-228600" lvl="0" marL="457200" rtl="0">
              <a:spcBef>
                <a:spcPts val="0"/>
              </a:spcBef>
            </a:pPr>
            <a:r>
              <a:rPr lang="en"/>
              <a:t>Independent variable: weather(wind speed, temperature, </a:t>
            </a:r>
          </a:p>
          <a:p>
            <a:pPr indent="-228600" lvl="0" marL="457200" rtl="0">
              <a:spcBef>
                <a:spcPts val="0"/>
              </a:spcBef>
            </a:pPr>
            <a:r>
              <a:rPr lang="en"/>
              <a:t>Correlation(we can add a graph if want)</a:t>
            </a:r>
          </a:p>
          <a:p>
            <a:pPr lvl="0" rtl="0">
              <a:spcBef>
                <a:spcPts val="0"/>
              </a:spcBef>
              <a:buNone/>
            </a:pPr>
            <a:r>
              <a:t/>
            </a:r>
            <a:endParaRPr/>
          </a:p>
          <a:p>
            <a:pPr lvl="0" rtl="0">
              <a:spcBef>
                <a:spcPts val="0"/>
              </a:spcBef>
              <a:buNone/>
            </a:pPr>
            <a:r>
              <a:t/>
            </a:r>
            <a:endParaRPr/>
          </a:p>
          <a:p>
            <a:pPr indent="-228600" lvl="0" marL="457200" rtl="0">
              <a:spcBef>
                <a:spcPts val="0"/>
              </a:spcBef>
            </a:pPr>
            <a:r>
              <a:rPr lang="en"/>
              <a:t>Formula of Linear model: what works(wind speed) and what doesn’t</a:t>
            </a:r>
          </a:p>
          <a:p>
            <a:pPr indent="-228600" lvl="0" marL="457200" rtl="0">
              <a:spcBef>
                <a:spcPts val="0"/>
              </a:spcBef>
            </a:pPr>
            <a:r>
              <a:rPr lang="en"/>
              <a:t>Analysis the power of Linear model</a:t>
            </a:r>
          </a:p>
          <a:p>
            <a:pPr indent="-228600" lvl="1" marL="914400" rtl="0">
              <a:spcBef>
                <a:spcPts val="0"/>
              </a:spcBef>
            </a:pPr>
            <a:r>
              <a:rPr lang="en"/>
              <a:t>R squared is 0.325 which means weak model</a:t>
            </a:r>
          </a:p>
          <a:p>
            <a:pPr lvl="0" rtl="0">
              <a:spcBef>
                <a:spcPts val="0"/>
              </a:spcBef>
              <a:buNone/>
            </a:pPr>
            <a:r>
              <a:t/>
            </a:r>
            <a:endParaRPr/>
          </a:p>
          <a:p>
            <a:pPr lvl="0" rtl="0">
              <a:spcBef>
                <a:spcPts val="0"/>
              </a:spcBef>
              <a:buNone/>
            </a:pPr>
            <a:r>
              <a:t/>
            </a:r>
            <a:endParaRPr/>
          </a:p>
        </p:txBody>
      </p:sp>
      <p:pic>
        <p:nvPicPr>
          <p:cNvPr id="273" name="Shape 273"/>
          <p:cNvPicPr preferRelativeResize="0"/>
          <p:nvPr/>
        </p:nvPicPr>
        <p:blipFill>
          <a:blip r:embed="rId3">
            <a:alphaModFix/>
          </a:blip>
          <a:stretch>
            <a:fillRect/>
          </a:stretch>
        </p:blipFill>
        <p:spPr>
          <a:xfrm>
            <a:off x="244500" y="3103838"/>
            <a:ext cx="9143999" cy="1069473"/>
          </a:xfrm>
          <a:prstGeom prst="rect">
            <a:avLst/>
          </a:prstGeom>
          <a:noFill/>
          <a:ln>
            <a:noFill/>
          </a:ln>
        </p:spPr>
      </p:pic>
      <p:pic>
        <p:nvPicPr>
          <p:cNvPr id="274" name="Shape 274"/>
          <p:cNvPicPr preferRelativeResize="0"/>
          <p:nvPr/>
        </p:nvPicPr>
        <p:blipFill>
          <a:blip r:embed="rId4">
            <a:alphaModFix/>
          </a:blip>
          <a:stretch>
            <a:fillRect/>
          </a:stretch>
        </p:blipFill>
        <p:spPr>
          <a:xfrm>
            <a:off x="634537" y="5620712"/>
            <a:ext cx="8620125" cy="3648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Explain Linear model-</a:t>
            </a:r>
            <a:r>
              <a:rPr lang="en">
                <a:solidFill>
                  <a:srgbClr val="FF0000"/>
                </a:solidFill>
              </a:rPr>
              <a:t>2</a:t>
            </a:r>
          </a:p>
        </p:txBody>
      </p:sp>
      <p:sp>
        <p:nvSpPr>
          <p:cNvPr id="280" name="Shape 280"/>
          <p:cNvSpPr txBox="1"/>
          <p:nvPr>
            <p:ph idx="1" type="body"/>
          </p:nvPr>
        </p:nvSpPr>
        <p:spPr>
          <a:xfrm>
            <a:off x="311700" y="1638233"/>
            <a:ext cx="8520600" cy="4453500"/>
          </a:xfrm>
          <a:prstGeom prst="rect">
            <a:avLst/>
          </a:prstGeom>
        </p:spPr>
        <p:txBody>
          <a:bodyPr anchorCtr="0" anchor="t" bIns="91425" lIns="91425" rIns="91425" tIns="91425">
            <a:noAutofit/>
          </a:bodyPr>
          <a:lstStyle/>
          <a:p>
            <a:pPr indent="-228600" lvl="0" marL="457200" rtl="0">
              <a:spcBef>
                <a:spcPts val="0"/>
              </a:spcBef>
            </a:pPr>
            <a:r>
              <a:rPr lang="en"/>
              <a:t>Grouped the dataset by hour</a:t>
            </a:r>
          </a:p>
          <a:p>
            <a:pPr indent="-228600" lvl="0" marL="457200" rtl="0">
              <a:spcBef>
                <a:spcPts val="0"/>
              </a:spcBef>
            </a:pPr>
            <a:r>
              <a:rPr lang="en"/>
              <a:t>Dependent variable: </a:t>
            </a:r>
            <a:r>
              <a:rPr b="1" lang="en"/>
              <a:t>number of taxi</a:t>
            </a:r>
          </a:p>
          <a:p>
            <a:pPr indent="-228600" lvl="0" marL="457200" rtl="0">
              <a:spcBef>
                <a:spcPts val="0"/>
              </a:spcBef>
            </a:pPr>
            <a:r>
              <a:rPr lang="en"/>
              <a:t>Independent variable: hour</a:t>
            </a:r>
          </a:p>
          <a:p>
            <a:pPr indent="-228600" lvl="0" marL="457200" rtl="0">
              <a:spcBef>
                <a:spcPts val="0"/>
              </a:spcBef>
            </a:pPr>
            <a:r>
              <a:rPr lang="en"/>
              <a:t>Correlation (we can add a graph if want)</a:t>
            </a:r>
            <a:br>
              <a:rPr lang="en"/>
            </a:br>
            <a:r>
              <a:rPr lang="en"/>
              <a:t>Highly correlated between two variable</a:t>
            </a:r>
          </a:p>
          <a:p>
            <a:pPr lvl="0" rtl="0">
              <a:spcBef>
                <a:spcPts val="0"/>
              </a:spcBef>
              <a:buNone/>
            </a:pPr>
            <a:r>
              <a:t/>
            </a:r>
            <a:endParaRPr/>
          </a:p>
          <a:p>
            <a:pPr indent="-228600" lvl="0" marL="457200" rtl="0">
              <a:spcBef>
                <a:spcPts val="0"/>
              </a:spcBef>
            </a:pPr>
            <a:r>
              <a:rPr lang="en"/>
              <a:t>Analysis the power of Linear model</a:t>
            </a:r>
          </a:p>
          <a:p>
            <a:pPr indent="-228600" lvl="1" marL="914400" rtl="0">
              <a:spcBef>
                <a:spcPts val="0"/>
              </a:spcBef>
            </a:pPr>
            <a:r>
              <a:rPr lang="en"/>
              <a:t>Number of taxi = 437.71 - 318.05 * (3 to 5 hour True)</a:t>
            </a:r>
          </a:p>
          <a:p>
            <a:pPr indent="-228600" lvl="1" marL="914400" rtl="0">
              <a:spcBef>
                <a:spcPts val="0"/>
              </a:spcBef>
            </a:pPr>
            <a:r>
              <a:rPr lang="en"/>
              <a:t>P value is smaller than 0.05, this is valid</a:t>
            </a:r>
          </a:p>
          <a:p>
            <a:pPr indent="-228600" lvl="1" marL="914400" rtl="0">
              <a:spcBef>
                <a:spcPts val="0"/>
              </a:spcBef>
            </a:pPr>
            <a:r>
              <a:rPr lang="en"/>
              <a:t>R squared is 0.5528 which means moderate strong model</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281" name="Shape 281"/>
          <p:cNvPicPr preferRelativeResize="0"/>
          <p:nvPr/>
        </p:nvPicPr>
        <p:blipFill>
          <a:blip r:embed="rId3">
            <a:alphaModFix/>
          </a:blip>
          <a:stretch>
            <a:fillRect/>
          </a:stretch>
        </p:blipFill>
        <p:spPr>
          <a:xfrm>
            <a:off x="1043325" y="5094075"/>
            <a:ext cx="5105400" cy="2895600"/>
          </a:xfrm>
          <a:prstGeom prst="rect">
            <a:avLst/>
          </a:prstGeom>
          <a:noFill/>
          <a:ln>
            <a:noFill/>
          </a:ln>
        </p:spPr>
      </p:pic>
      <p:pic>
        <p:nvPicPr>
          <p:cNvPr id="282" name="Shape 282"/>
          <p:cNvPicPr preferRelativeResize="0"/>
          <p:nvPr/>
        </p:nvPicPr>
        <p:blipFill>
          <a:blip r:embed="rId4">
            <a:alphaModFix/>
          </a:blip>
          <a:stretch>
            <a:fillRect/>
          </a:stretch>
        </p:blipFill>
        <p:spPr>
          <a:xfrm>
            <a:off x="850350" y="3549912"/>
            <a:ext cx="7981950" cy="314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Explain Linear model-</a:t>
            </a:r>
            <a:r>
              <a:rPr lang="en">
                <a:solidFill>
                  <a:srgbClr val="FF0000"/>
                </a:solidFill>
              </a:rPr>
              <a:t>3</a:t>
            </a:r>
          </a:p>
        </p:txBody>
      </p:sp>
      <p:sp>
        <p:nvSpPr>
          <p:cNvPr id="288" name="Shape 288"/>
          <p:cNvSpPr txBox="1"/>
          <p:nvPr>
            <p:ph idx="1" type="body"/>
          </p:nvPr>
        </p:nvSpPr>
        <p:spPr>
          <a:xfrm>
            <a:off x="311700" y="1638233"/>
            <a:ext cx="8520600" cy="4453500"/>
          </a:xfrm>
          <a:prstGeom prst="rect">
            <a:avLst/>
          </a:prstGeom>
        </p:spPr>
        <p:txBody>
          <a:bodyPr anchorCtr="0" anchor="t" bIns="91425" lIns="91425" rIns="91425" tIns="91425">
            <a:noAutofit/>
          </a:bodyPr>
          <a:lstStyle/>
          <a:p>
            <a:pPr indent="-228600" lvl="0" marL="457200" rtl="0">
              <a:spcBef>
                <a:spcPts val="0"/>
              </a:spcBef>
            </a:pPr>
            <a:r>
              <a:rPr lang="en"/>
              <a:t>Grouped the dataset by hour</a:t>
            </a:r>
          </a:p>
          <a:p>
            <a:pPr indent="-228600" lvl="0" marL="457200" rtl="0">
              <a:spcBef>
                <a:spcPts val="0"/>
              </a:spcBef>
            </a:pPr>
            <a:r>
              <a:rPr lang="en"/>
              <a:t>Dependent variable: </a:t>
            </a:r>
            <a:r>
              <a:rPr b="1" lang="en"/>
              <a:t>average fare</a:t>
            </a:r>
          </a:p>
          <a:p>
            <a:pPr indent="-228600" lvl="0" marL="457200" rtl="0">
              <a:spcBef>
                <a:spcPts val="0"/>
              </a:spcBef>
            </a:pPr>
            <a:r>
              <a:rPr lang="en"/>
              <a:t>Independent variable: hour</a:t>
            </a:r>
          </a:p>
          <a:p>
            <a:pPr indent="-228600" lvl="0" marL="457200" rtl="0">
              <a:spcBef>
                <a:spcPts val="0"/>
              </a:spcBef>
            </a:pPr>
            <a:r>
              <a:rPr lang="en"/>
              <a:t>Correlation(we can add a graph if want)</a:t>
            </a:r>
            <a:br>
              <a:rPr lang="en"/>
            </a:br>
            <a:r>
              <a:rPr lang="en"/>
              <a:t>Highly correlated between two variable</a:t>
            </a:r>
          </a:p>
          <a:p>
            <a:pPr lvl="0" rtl="0">
              <a:spcBef>
                <a:spcPts val="0"/>
              </a:spcBef>
              <a:buNone/>
            </a:pPr>
            <a:r>
              <a:t/>
            </a:r>
            <a:endParaRPr/>
          </a:p>
          <a:p>
            <a:pPr indent="-228600" lvl="0" marL="457200" rtl="0">
              <a:spcBef>
                <a:spcPts val="0"/>
              </a:spcBef>
            </a:pPr>
            <a:r>
              <a:rPr lang="en"/>
              <a:t>Analysis the power of Linear model</a:t>
            </a:r>
          </a:p>
          <a:p>
            <a:pPr indent="-317500" lvl="1" marL="914400" rtl="0">
              <a:spcBef>
                <a:spcPts val="0"/>
              </a:spcBef>
              <a:buSzPct val="100000"/>
            </a:pPr>
            <a:r>
              <a:rPr lang="en"/>
              <a:t>Average</a:t>
            </a:r>
            <a:r>
              <a:rPr lang="en" sz="1400"/>
              <a:t> taxi fare = </a:t>
            </a:r>
            <a:r>
              <a:rPr lang="en"/>
              <a:t>16.3289</a:t>
            </a:r>
            <a:r>
              <a:rPr lang="en" sz="1400"/>
              <a:t> </a:t>
            </a:r>
            <a:r>
              <a:rPr lang="en"/>
              <a:t>+</a:t>
            </a:r>
            <a:r>
              <a:rPr lang="en" sz="1400"/>
              <a:t> </a:t>
            </a:r>
            <a:r>
              <a:rPr lang="en"/>
              <a:t>5.2393</a:t>
            </a:r>
            <a:r>
              <a:rPr lang="en" sz="1400"/>
              <a:t> * (4 to 5 hour True)</a:t>
            </a:r>
          </a:p>
          <a:p>
            <a:pPr indent="-317500" lvl="1" marL="914400" rtl="0">
              <a:spcBef>
                <a:spcPts val="0"/>
              </a:spcBef>
              <a:buSzPct val="100000"/>
            </a:pPr>
            <a:r>
              <a:rPr lang="en" sz="1400"/>
              <a:t>P value is smaller than 0.05, this is valid</a:t>
            </a:r>
          </a:p>
          <a:p>
            <a:pPr indent="-317500" lvl="1" marL="914400" rtl="0">
              <a:spcBef>
                <a:spcPts val="0"/>
              </a:spcBef>
              <a:buSzPct val="100000"/>
            </a:pPr>
            <a:r>
              <a:rPr lang="en" sz="1400"/>
              <a:t>R squared is 0.</a:t>
            </a:r>
            <a:r>
              <a:rPr lang="en"/>
              <a:t>6504</a:t>
            </a:r>
            <a:r>
              <a:rPr lang="en" sz="1400"/>
              <a:t> which means moderate strong model	</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289" name="Shape 289"/>
          <p:cNvPicPr preferRelativeResize="0"/>
          <p:nvPr/>
        </p:nvPicPr>
        <p:blipFill>
          <a:blip r:embed="rId3">
            <a:alphaModFix/>
          </a:blip>
          <a:stretch>
            <a:fillRect/>
          </a:stretch>
        </p:blipFill>
        <p:spPr>
          <a:xfrm>
            <a:off x="1032725" y="5192450"/>
            <a:ext cx="4819650" cy="2971800"/>
          </a:xfrm>
          <a:prstGeom prst="rect">
            <a:avLst/>
          </a:prstGeom>
          <a:noFill/>
          <a:ln>
            <a:noFill/>
          </a:ln>
        </p:spPr>
      </p:pic>
      <p:pic>
        <p:nvPicPr>
          <p:cNvPr id="290" name="Shape 290"/>
          <p:cNvPicPr preferRelativeResize="0"/>
          <p:nvPr/>
        </p:nvPicPr>
        <p:blipFill>
          <a:blip r:embed="rId4">
            <a:alphaModFix/>
          </a:blip>
          <a:stretch>
            <a:fillRect/>
          </a:stretch>
        </p:blipFill>
        <p:spPr>
          <a:xfrm>
            <a:off x="709100" y="3549575"/>
            <a:ext cx="7429500" cy="304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Improvement Point</a:t>
            </a:r>
          </a:p>
        </p:txBody>
      </p:sp>
      <p:sp>
        <p:nvSpPr>
          <p:cNvPr id="296" name="Shape 296"/>
          <p:cNvSpPr txBox="1"/>
          <p:nvPr>
            <p:ph idx="1" type="body"/>
          </p:nvPr>
        </p:nvSpPr>
        <p:spPr>
          <a:xfrm>
            <a:off x="311700" y="1638233"/>
            <a:ext cx="8520600" cy="4453500"/>
          </a:xfrm>
          <a:prstGeom prst="rect">
            <a:avLst/>
          </a:prstGeom>
        </p:spPr>
        <p:txBody>
          <a:bodyPr anchorCtr="0" anchor="t" bIns="91425" lIns="91425" rIns="91425" tIns="91425">
            <a:noAutofit/>
          </a:bodyPr>
          <a:lstStyle/>
          <a:p>
            <a:pPr indent="-228600" lvl="0" marL="457200" rtl="0">
              <a:spcBef>
                <a:spcPts val="0"/>
              </a:spcBef>
            </a:pPr>
            <a:r>
              <a:rPr lang="en"/>
              <a:t>Because population was too big and it takes a lot of time to convert latitude and longitude to Zipcode, it is hard to analyze by only 10,000 sample in May 2015. When we tried to analyze by grouping, the number of group and the number of row per group was small.</a:t>
            </a:r>
          </a:p>
          <a:p>
            <a:pPr lvl="0" rt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type="title"/>
          </p:nvPr>
        </p:nvSpPr>
        <p:spPr>
          <a:xfrm>
            <a:off x="311700" y="390466"/>
            <a:ext cx="8520600" cy="1068000"/>
          </a:xfrm>
          <a:prstGeom prst="rect">
            <a:avLst/>
          </a:prstGeom>
        </p:spPr>
        <p:txBody>
          <a:bodyPr anchorCtr="0" anchor="t" bIns="91425" lIns="91425" rIns="91425" tIns="91425">
            <a:noAutofit/>
          </a:bodyPr>
          <a:lstStyle/>
          <a:p>
            <a:pPr lvl="0">
              <a:spcBef>
                <a:spcPts val="0"/>
              </a:spcBef>
              <a:buNone/>
            </a:pPr>
            <a:r>
              <a:rPr lang="en"/>
              <a:t>Index: TLC Dataset</a:t>
            </a:r>
          </a:p>
        </p:txBody>
      </p:sp>
      <p:sp>
        <p:nvSpPr>
          <p:cNvPr id="302" name="Shape 302"/>
          <p:cNvSpPr txBox="1"/>
          <p:nvPr>
            <p:ph idx="1" type="body"/>
          </p:nvPr>
        </p:nvSpPr>
        <p:spPr>
          <a:xfrm>
            <a:off x="311700" y="1638233"/>
            <a:ext cx="3999900" cy="4453500"/>
          </a:xfrm>
          <a:prstGeom prst="rect">
            <a:avLst/>
          </a:prstGeom>
        </p:spPr>
        <p:txBody>
          <a:bodyPr anchorCtr="0" anchor="t" bIns="91425" lIns="91425" rIns="91425" tIns="91425">
            <a:noAutofit/>
          </a:bodyPr>
          <a:lstStyle/>
          <a:p>
            <a:pPr indent="-342900" lvl="0" marL="457200">
              <a:spcBef>
                <a:spcPts val="0"/>
              </a:spcBef>
              <a:buSzPct val="100000"/>
            </a:pPr>
            <a:r>
              <a:rPr lang="en" sz="1800"/>
              <a:t>VendorID</a:t>
            </a:r>
          </a:p>
          <a:p>
            <a:pPr indent="-342900" lvl="0" marL="457200">
              <a:spcBef>
                <a:spcPts val="0"/>
              </a:spcBef>
              <a:buSzPct val="100000"/>
            </a:pPr>
            <a:r>
              <a:rPr lang="en" sz="1800"/>
              <a:t>Pickup_date</a:t>
            </a:r>
          </a:p>
          <a:p>
            <a:pPr indent="-342900" lvl="0" marL="457200">
              <a:spcBef>
                <a:spcPts val="0"/>
              </a:spcBef>
              <a:buSzPct val="100000"/>
            </a:pPr>
            <a:r>
              <a:rPr lang="en" sz="1800"/>
              <a:t>Pickup_Time</a:t>
            </a:r>
          </a:p>
          <a:p>
            <a:pPr indent="-342900" lvl="0" marL="457200">
              <a:spcBef>
                <a:spcPts val="0"/>
              </a:spcBef>
              <a:buSzPct val="100000"/>
            </a:pPr>
            <a:r>
              <a:rPr lang="en" sz="1800"/>
              <a:t>Dropoff_date</a:t>
            </a:r>
          </a:p>
          <a:p>
            <a:pPr indent="-342900" lvl="0" marL="457200">
              <a:spcBef>
                <a:spcPts val="0"/>
              </a:spcBef>
              <a:buSzPct val="100000"/>
            </a:pPr>
            <a:r>
              <a:rPr lang="en" sz="1800"/>
              <a:t>Dropoff_time</a:t>
            </a:r>
          </a:p>
          <a:p>
            <a:pPr indent="-342900" lvl="0" marL="457200">
              <a:spcBef>
                <a:spcPts val="0"/>
              </a:spcBef>
              <a:buSzPct val="100000"/>
            </a:pPr>
            <a:r>
              <a:rPr lang="en" sz="1800"/>
              <a:t>Passenger_count</a:t>
            </a:r>
          </a:p>
          <a:p>
            <a:pPr indent="-342900" lvl="0" marL="457200">
              <a:spcBef>
                <a:spcPts val="0"/>
              </a:spcBef>
              <a:buSzPct val="100000"/>
            </a:pPr>
            <a:r>
              <a:rPr lang="en" sz="1800"/>
              <a:t>Trip_distance</a:t>
            </a:r>
          </a:p>
          <a:p>
            <a:pPr indent="-342900" lvl="0" marL="457200">
              <a:spcBef>
                <a:spcPts val="0"/>
              </a:spcBef>
              <a:buSzPct val="100000"/>
            </a:pPr>
            <a:r>
              <a:rPr lang="en" sz="1800"/>
              <a:t>Pickup_longitude</a:t>
            </a:r>
          </a:p>
          <a:p>
            <a:pPr indent="-342900" lvl="0" marL="457200">
              <a:spcBef>
                <a:spcPts val="0"/>
              </a:spcBef>
              <a:buSzPct val="100000"/>
            </a:pPr>
            <a:r>
              <a:rPr lang="en" sz="1800"/>
              <a:t>Pickup_latitude</a:t>
            </a:r>
          </a:p>
          <a:p>
            <a:pPr indent="-342900" lvl="0" marL="457200">
              <a:spcBef>
                <a:spcPts val="0"/>
              </a:spcBef>
              <a:buSzPct val="100000"/>
            </a:pPr>
            <a:r>
              <a:rPr lang="en" sz="1800"/>
              <a:t>RateCodeID</a:t>
            </a:r>
          </a:p>
          <a:p>
            <a:pPr indent="-342900" lvl="0" marL="457200">
              <a:spcBef>
                <a:spcPts val="0"/>
              </a:spcBef>
              <a:buSzPct val="100000"/>
            </a:pPr>
            <a:r>
              <a:rPr lang="en" sz="1800"/>
              <a:t>Store_and_fwd_flag</a:t>
            </a:r>
          </a:p>
          <a:p>
            <a:pPr indent="-342900" lvl="0" marL="457200">
              <a:spcBef>
                <a:spcPts val="0"/>
              </a:spcBef>
              <a:buSzPct val="100000"/>
            </a:pPr>
            <a:r>
              <a:rPr lang="en" sz="1800"/>
              <a:t>Dropoff_longitude</a:t>
            </a:r>
          </a:p>
          <a:p>
            <a:pPr indent="-342900" lvl="0" marL="457200">
              <a:spcBef>
                <a:spcPts val="0"/>
              </a:spcBef>
              <a:buSzPct val="100000"/>
            </a:pPr>
            <a:r>
              <a:rPr lang="en" sz="1800"/>
              <a:t>Dropoff_latitude</a:t>
            </a:r>
          </a:p>
          <a:p>
            <a:pPr indent="-342900" lvl="0" marL="457200">
              <a:spcBef>
                <a:spcPts val="0"/>
              </a:spcBef>
              <a:buSzPct val="100000"/>
            </a:pPr>
            <a:r>
              <a:rPr lang="en" sz="1800"/>
              <a:t>Payment_type</a:t>
            </a:r>
          </a:p>
        </p:txBody>
      </p:sp>
      <p:sp>
        <p:nvSpPr>
          <p:cNvPr id="303" name="Shape 303"/>
          <p:cNvSpPr txBox="1"/>
          <p:nvPr>
            <p:ph idx="2" type="body"/>
          </p:nvPr>
        </p:nvSpPr>
        <p:spPr>
          <a:xfrm>
            <a:off x="4832400" y="1638233"/>
            <a:ext cx="3999900" cy="4453500"/>
          </a:xfrm>
          <a:prstGeom prst="rect">
            <a:avLst/>
          </a:prstGeom>
        </p:spPr>
        <p:txBody>
          <a:bodyPr anchorCtr="0" anchor="t" bIns="91425" lIns="91425" rIns="91425" tIns="91425">
            <a:noAutofit/>
          </a:bodyPr>
          <a:lstStyle/>
          <a:p>
            <a:pPr indent="-342900" lvl="0" marL="457200" rtl="0">
              <a:spcBef>
                <a:spcPts val="0"/>
              </a:spcBef>
              <a:buSzPct val="100000"/>
            </a:pPr>
            <a:r>
              <a:rPr lang="en" sz="1800"/>
              <a:t>Fare_amount</a:t>
            </a:r>
          </a:p>
          <a:p>
            <a:pPr indent="-342900" lvl="0" marL="457200" rtl="0">
              <a:spcBef>
                <a:spcPts val="0"/>
              </a:spcBef>
              <a:buSzPct val="100000"/>
            </a:pPr>
            <a:r>
              <a:rPr lang="en" sz="1800"/>
              <a:t>Extramta_tax</a:t>
            </a:r>
          </a:p>
          <a:p>
            <a:pPr indent="-342900" lvl="0" marL="457200" rtl="0">
              <a:spcBef>
                <a:spcPts val="0"/>
              </a:spcBef>
              <a:buSzPct val="100000"/>
            </a:pPr>
            <a:r>
              <a:rPr lang="en" sz="1800"/>
              <a:t>Tip_amount</a:t>
            </a:r>
          </a:p>
          <a:p>
            <a:pPr indent="-342900" lvl="0" marL="457200" rtl="0">
              <a:spcBef>
                <a:spcPts val="0"/>
              </a:spcBef>
              <a:buSzPct val="100000"/>
            </a:pPr>
            <a:r>
              <a:rPr lang="en" sz="1800"/>
              <a:t>Tolls_amount</a:t>
            </a:r>
          </a:p>
          <a:p>
            <a:pPr indent="-342900" lvl="0" marL="457200" rtl="0">
              <a:spcBef>
                <a:spcPts val="0"/>
              </a:spcBef>
              <a:buSzPct val="100000"/>
            </a:pPr>
            <a:r>
              <a:rPr lang="en" sz="1800"/>
              <a:t>Improvement_surcharge</a:t>
            </a:r>
          </a:p>
          <a:p>
            <a:pPr indent="-342900" lvl="0" marL="457200" rtl="0">
              <a:spcBef>
                <a:spcPts val="0"/>
              </a:spcBef>
              <a:buSzPct val="100000"/>
            </a:pPr>
            <a:r>
              <a:rPr lang="en" sz="1800"/>
              <a:t>Total_amount</a:t>
            </a:r>
          </a:p>
          <a:p>
            <a:pPr lv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311700" y="390466"/>
            <a:ext cx="8520600" cy="1068000"/>
          </a:xfrm>
          <a:prstGeom prst="rect">
            <a:avLst/>
          </a:prstGeom>
        </p:spPr>
        <p:txBody>
          <a:bodyPr anchorCtr="0" anchor="t" bIns="91425" lIns="91425" rIns="91425" tIns="91425">
            <a:noAutofit/>
          </a:bodyPr>
          <a:lstStyle/>
          <a:p>
            <a:pPr lvl="0">
              <a:spcBef>
                <a:spcPts val="0"/>
              </a:spcBef>
              <a:buNone/>
            </a:pPr>
            <a:r>
              <a:rPr lang="en"/>
              <a:t>Index: NOAA Dataset</a:t>
            </a:r>
          </a:p>
        </p:txBody>
      </p:sp>
      <p:sp>
        <p:nvSpPr>
          <p:cNvPr id="309" name="Shape 309"/>
          <p:cNvSpPr txBox="1"/>
          <p:nvPr>
            <p:ph idx="1" type="body"/>
          </p:nvPr>
        </p:nvSpPr>
        <p:spPr>
          <a:xfrm>
            <a:off x="311700" y="1638233"/>
            <a:ext cx="3999900" cy="4453500"/>
          </a:xfrm>
          <a:prstGeom prst="rect">
            <a:avLst/>
          </a:prstGeom>
        </p:spPr>
        <p:txBody>
          <a:bodyPr anchorCtr="0" anchor="t" bIns="91425" lIns="91425" rIns="91425" tIns="91425">
            <a:noAutofit/>
          </a:bodyPr>
          <a:lstStyle/>
          <a:p>
            <a:pPr indent="-228600" lvl="0" marL="457200" rtl="0">
              <a:spcBef>
                <a:spcPts val="0"/>
              </a:spcBef>
            </a:pPr>
            <a:r>
              <a:rPr lang="en"/>
              <a:t>STATION</a:t>
            </a:r>
          </a:p>
          <a:p>
            <a:pPr indent="-228600" lvl="0" marL="457200" rtl="0">
              <a:spcBef>
                <a:spcPts val="0"/>
              </a:spcBef>
            </a:pPr>
            <a:r>
              <a:rPr lang="en"/>
              <a:t>STATION_NAME</a:t>
            </a:r>
          </a:p>
          <a:p>
            <a:pPr indent="-228600" lvl="0" marL="457200" rtl="0">
              <a:spcBef>
                <a:spcPts val="0"/>
              </a:spcBef>
            </a:pPr>
            <a:r>
              <a:rPr lang="en"/>
              <a:t>DATE</a:t>
            </a:r>
          </a:p>
          <a:p>
            <a:pPr indent="-228600" lvl="0" marL="457200" rtl="0">
              <a:spcBef>
                <a:spcPts val="0"/>
              </a:spcBef>
            </a:pPr>
            <a:r>
              <a:rPr lang="en"/>
              <a:t>PRCP</a:t>
            </a:r>
          </a:p>
          <a:p>
            <a:pPr indent="-228600" lvl="0" marL="457200" rtl="0">
              <a:spcBef>
                <a:spcPts val="0"/>
              </a:spcBef>
            </a:pPr>
            <a:r>
              <a:rPr lang="en"/>
              <a:t>SNWD</a:t>
            </a:r>
          </a:p>
          <a:p>
            <a:pPr indent="-228600" lvl="0" marL="457200" rtl="0">
              <a:spcBef>
                <a:spcPts val="0"/>
              </a:spcBef>
            </a:pPr>
            <a:r>
              <a:rPr lang="en"/>
              <a:t>SNOW</a:t>
            </a:r>
          </a:p>
          <a:p>
            <a:pPr indent="-228600" lvl="0" marL="457200" rtl="0">
              <a:spcBef>
                <a:spcPts val="0"/>
              </a:spcBef>
            </a:pPr>
            <a:r>
              <a:rPr lang="en"/>
              <a:t>TMAX</a:t>
            </a:r>
          </a:p>
          <a:p>
            <a:pPr indent="-228600" lvl="0" marL="457200" rtl="0">
              <a:spcBef>
                <a:spcPts val="0"/>
              </a:spcBef>
            </a:pPr>
            <a:r>
              <a:rPr lang="en"/>
              <a:t>TMIN</a:t>
            </a:r>
          </a:p>
          <a:p>
            <a:pPr indent="-228600" lvl="0" marL="457200">
              <a:spcBef>
                <a:spcPts val="0"/>
              </a:spcBef>
            </a:pPr>
            <a:r>
              <a:rPr lang="en"/>
              <a:t>AWND</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04800" y="412466"/>
            <a:ext cx="8537700" cy="997500"/>
          </a:xfrm>
          <a:prstGeom prst="rect">
            <a:avLst/>
          </a:prstGeom>
        </p:spPr>
        <p:txBody>
          <a:bodyPr anchorCtr="0" anchor="t" bIns="91425" lIns="91425" rIns="91425" tIns="91425">
            <a:noAutofit/>
          </a:bodyPr>
          <a:lstStyle/>
          <a:p>
            <a:pPr lvl="0">
              <a:spcBef>
                <a:spcPts val="0"/>
              </a:spcBef>
              <a:buNone/>
            </a:pPr>
            <a:r>
              <a:t/>
            </a:r>
            <a:endParaRPr/>
          </a:p>
        </p:txBody>
      </p:sp>
      <p:pic>
        <p:nvPicPr>
          <p:cNvPr id="117" name="Shape 117"/>
          <p:cNvPicPr preferRelativeResize="0"/>
          <p:nvPr/>
        </p:nvPicPr>
        <p:blipFill>
          <a:blip r:embed="rId3">
            <a:alphaModFix/>
          </a:blip>
          <a:stretch>
            <a:fillRect/>
          </a:stretch>
        </p:blipFill>
        <p:spPr>
          <a:xfrm>
            <a:off x="-609049" y="-1"/>
            <a:ext cx="10365384" cy="6858000"/>
          </a:xfrm>
          <a:prstGeom prst="rect">
            <a:avLst/>
          </a:prstGeom>
          <a:noFill/>
          <a:ln>
            <a:noFill/>
          </a:ln>
        </p:spPr>
      </p:pic>
      <p:sp>
        <p:nvSpPr>
          <p:cNvPr id="118" name="Shape 118"/>
          <p:cNvSpPr/>
          <p:nvPr/>
        </p:nvSpPr>
        <p:spPr>
          <a:xfrm>
            <a:off x="-609050" y="4624800"/>
            <a:ext cx="10365300" cy="2233200"/>
          </a:xfrm>
          <a:prstGeom prst="rect">
            <a:avLst/>
          </a:prstGeom>
          <a:solidFill>
            <a:srgbClr val="EEEEEE">
              <a:alpha val="78460"/>
            </a:srgbClr>
          </a:solidFill>
          <a:ln>
            <a:noFill/>
          </a:ln>
        </p:spPr>
        <p:txBody>
          <a:bodyPr anchorCtr="0" anchor="ctr" bIns="91425" lIns="91425" rIns="91425" tIns="91425">
            <a:noAutofit/>
          </a:bodyPr>
          <a:lstStyle/>
          <a:p>
            <a:pPr lvl="0">
              <a:spcBef>
                <a:spcPts val="0"/>
              </a:spcBef>
              <a:buNone/>
            </a:pPr>
            <a:r>
              <a:t/>
            </a:r>
            <a:endParaRPr/>
          </a:p>
        </p:txBody>
      </p:sp>
      <p:sp>
        <p:nvSpPr>
          <p:cNvPr id="119" name="Shape 119"/>
          <p:cNvSpPr txBox="1"/>
          <p:nvPr/>
        </p:nvSpPr>
        <p:spPr>
          <a:xfrm>
            <a:off x="2002650" y="4711250"/>
            <a:ext cx="7839900" cy="1901700"/>
          </a:xfrm>
          <a:prstGeom prst="rect">
            <a:avLst/>
          </a:prstGeom>
          <a:noFill/>
          <a:ln>
            <a:noFill/>
          </a:ln>
        </p:spPr>
        <p:txBody>
          <a:bodyPr anchorCtr="0" anchor="t" bIns="91425" lIns="91425" rIns="91425" tIns="91425">
            <a:noAutofit/>
          </a:bodyPr>
          <a:lstStyle/>
          <a:p>
            <a:pPr lvl="0">
              <a:spcBef>
                <a:spcPts val="0"/>
              </a:spcBef>
              <a:buNone/>
            </a:pPr>
            <a:r>
              <a:rPr b="1" lang="en" sz="3600"/>
              <a:t>We, the fearless Entrepreneur- sheep team will reach out to help him</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390466"/>
            <a:ext cx="8520600" cy="1068000"/>
          </a:xfrm>
          <a:prstGeom prst="rect">
            <a:avLst/>
          </a:prstGeom>
        </p:spPr>
        <p:txBody>
          <a:bodyPr anchorCtr="0" anchor="t" bIns="91425" lIns="91425" rIns="91425" tIns="91425">
            <a:noAutofit/>
          </a:bodyPr>
          <a:lstStyle/>
          <a:p>
            <a:pPr lvl="0" rtl="0">
              <a:spcBef>
                <a:spcPts val="0"/>
              </a:spcBef>
              <a:buNone/>
            </a:pPr>
            <a:r>
              <a:rPr lang="en"/>
              <a:t>Insights from linear regression</a:t>
            </a:r>
          </a:p>
        </p:txBody>
      </p:sp>
      <p:sp>
        <p:nvSpPr>
          <p:cNvPr id="315" name="Shape 315"/>
          <p:cNvSpPr txBox="1"/>
          <p:nvPr>
            <p:ph idx="1" type="body"/>
          </p:nvPr>
        </p:nvSpPr>
        <p:spPr>
          <a:xfrm>
            <a:off x="311700" y="1458474"/>
            <a:ext cx="8520600" cy="4979100"/>
          </a:xfrm>
          <a:prstGeom prst="rect">
            <a:avLst/>
          </a:prstGeom>
        </p:spPr>
        <p:txBody>
          <a:bodyPr anchorCtr="0" anchor="t" bIns="91425" lIns="91425" rIns="91425" tIns="91425">
            <a:noAutofit/>
          </a:bodyPr>
          <a:lstStyle/>
          <a:p>
            <a:pPr lvl="0" rtl="0">
              <a:spcBef>
                <a:spcPts val="0"/>
              </a:spcBef>
              <a:buNone/>
            </a:pPr>
            <a:r>
              <a:rPr lang="en"/>
              <a:t>By day and hour</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By zipcode</a:t>
            </a:r>
          </a:p>
          <a:p>
            <a:pPr lvl="0" rtl="0">
              <a:lnSpc>
                <a:spcPct val="100000"/>
              </a:lnSpc>
              <a:spcBef>
                <a:spcPts val="0"/>
              </a:spcBef>
              <a:spcAft>
                <a:spcPts val="0"/>
              </a:spcAft>
              <a:buNone/>
            </a:pPr>
            <a:r>
              <a:rPr lang="en" sz="1200"/>
              <a:t>unemprate      1.797e-02  2.852e-03   6.301 3.14e-10 ***</a:t>
            </a:r>
          </a:p>
          <a:p>
            <a:pPr lvl="0" rtl="0">
              <a:lnSpc>
                <a:spcPct val="100000"/>
              </a:lnSpc>
              <a:spcBef>
                <a:spcPts val="0"/>
              </a:spcBef>
              <a:spcAft>
                <a:spcPts val="0"/>
              </a:spcAft>
              <a:buNone/>
            </a:pPr>
            <a:r>
              <a:rPr lang="en" sz="1200"/>
              <a:t>avg_trip_distance -1.256e-02  4.787e-03  -2.623  0.00872 ** X</a:t>
            </a:r>
          </a:p>
          <a:p>
            <a:pPr lvl="0" rtl="0">
              <a:lnSpc>
                <a:spcPct val="100000"/>
              </a:lnSpc>
              <a:spcBef>
                <a:spcPts val="0"/>
              </a:spcBef>
              <a:spcAft>
                <a:spcPts val="0"/>
              </a:spcAft>
              <a:buNone/>
            </a:pPr>
            <a:r>
              <a:rPr lang="en" sz="1200"/>
              <a:t>asian         -4.217e-03  1.037e-03  -4.067 4.82e-05 ***</a:t>
            </a:r>
          </a:p>
          <a:p>
            <a:pPr lvl="0" rtl="0">
              <a:lnSpc>
                <a:spcPct val="100000"/>
              </a:lnSpc>
              <a:spcBef>
                <a:spcPts val="0"/>
              </a:spcBef>
              <a:spcAft>
                <a:spcPts val="0"/>
              </a:spcAft>
              <a:buNone/>
            </a:pPr>
            <a:r>
              <a:rPr lang="en" sz="1200"/>
              <a:t>white          4.613e-03  6.900e-04   6.685 2.49e-11 ***</a:t>
            </a:r>
          </a:p>
          <a:p>
            <a:pPr lvl="0" rtl="0">
              <a:lnSpc>
                <a:spcPct val="100000"/>
              </a:lnSpc>
              <a:spcBef>
                <a:spcPts val="0"/>
              </a:spcBef>
              <a:spcAft>
                <a:spcPts val="0"/>
              </a:spcAft>
              <a:buNone/>
            </a:pPr>
            <a:r>
              <a:rPr lang="en" sz="1200"/>
              <a:t>hisp          -1.624e-02  2.321e-03  -6.997 2.87e-12 ***</a:t>
            </a:r>
          </a:p>
          <a:p>
            <a:pPr lvl="0" rtl="0">
              <a:lnSpc>
                <a:spcPct val="100000"/>
              </a:lnSpc>
              <a:spcBef>
                <a:spcPts val="0"/>
              </a:spcBef>
              <a:spcAft>
                <a:spcPts val="0"/>
              </a:spcAft>
              <a:buNone/>
            </a:pPr>
            <a:r>
              <a:rPr lang="en" sz="1200"/>
              <a:t>avg_temp           2.229e-03  1.132e-03   1.969  0.04901 *  X</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rPr lang="en" sz="1200"/>
              <a:t>Signif. codes:  0 ‘***’ 0.001 ‘**’ 0.01 ‘*’ 0.05 ‘.’ 0.1 ‘ ’ 1</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rPr lang="en" sz="1200"/>
              <a:t>Residual standard error: 0.6063 on 6752 degrees of freedom</a:t>
            </a:r>
          </a:p>
          <a:p>
            <a:pPr lvl="0" rtl="0">
              <a:lnSpc>
                <a:spcPct val="100000"/>
              </a:lnSpc>
              <a:spcBef>
                <a:spcPts val="0"/>
              </a:spcBef>
              <a:spcAft>
                <a:spcPts val="0"/>
              </a:spcAft>
              <a:buNone/>
            </a:pPr>
            <a:r>
              <a:rPr lang="en" sz="1200"/>
              <a:t>Multiple R-squared:  0.0271,	Adjusted R-squared:  0.02523 </a:t>
            </a:r>
          </a:p>
          <a:p>
            <a:pPr lvl="0" rtl="0">
              <a:lnSpc>
                <a:spcPct val="100000"/>
              </a:lnSpc>
              <a:spcBef>
                <a:spcPts val="0"/>
              </a:spcBef>
              <a:spcAft>
                <a:spcPts val="0"/>
              </a:spcAft>
              <a:buNone/>
            </a:pPr>
            <a:r>
              <a:rPr lang="en" sz="1200"/>
              <a:t>F-statistic: 14.47 on 13 and 6752 DF,  p-value: &lt; 2.2e-16</a:t>
            </a:r>
          </a:p>
          <a:p>
            <a:pPr lvl="0" rtl="0">
              <a:lnSpc>
                <a:spcPct val="100000"/>
              </a:lnSpc>
              <a:spcBef>
                <a:spcPts val="0"/>
              </a:spcBef>
              <a:spcAft>
                <a:spcPts val="0"/>
              </a:spcAft>
              <a:buNone/>
            </a:pPr>
            <a:r>
              <a:t/>
            </a:r>
            <a:endParaRPr sz="1200"/>
          </a:p>
          <a:p>
            <a:pPr lvl="0" rtl="0">
              <a:lnSpc>
                <a:spcPct val="100000"/>
              </a:lnSpc>
              <a:spcBef>
                <a:spcPts val="0"/>
              </a:spcBef>
              <a:spcAft>
                <a:spcPts val="0"/>
              </a:spcAft>
              <a:buNone/>
            </a:pPr>
            <a:r>
              <a:t/>
            </a:r>
            <a:endParaRPr sz="1200"/>
          </a:p>
        </p:txBody>
      </p:sp>
      <p:pic>
        <p:nvPicPr>
          <p:cNvPr id="316" name="Shape 316"/>
          <p:cNvPicPr preferRelativeResize="0"/>
          <p:nvPr/>
        </p:nvPicPr>
        <p:blipFill rotWithShape="1">
          <a:blip r:embed="rId3">
            <a:alphaModFix/>
          </a:blip>
          <a:srcRect b="2182" l="922" r="36350" t="45227"/>
          <a:stretch/>
        </p:blipFill>
        <p:spPr>
          <a:xfrm>
            <a:off x="1536700" y="1261700"/>
            <a:ext cx="7295601" cy="2109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pic>
        <p:nvPicPr>
          <p:cNvPr id="321" name="Shape 321"/>
          <p:cNvPicPr preferRelativeResize="0"/>
          <p:nvPr/>
        </p:nvPicPr>
        <p:blipFill>
          <a:blip r:embed="rId3">
            <a:alphaModFix/>
          </a:blip>
          <a:stretch>
            <a:fillRect/>
          </a:stretch>
        </p:blipFill>
        <p:spPr>
          <a:xfrm>
            <a:off x="238125" y="393362"/>
            <a:ext cx="8667750" cy="4752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1318050" y="129866"/>
            <a:ext cx="8520600" cy="1068000"/>
          </a:xfrm>
          <a:prstGeom prst="rect">
            <a:avLst/>
          </a:prstGeom>
        </p:spPr>
        <p:txBody>
          <a:bodyPr anchorCtr="0" anchor="t" bIns="91425" lIns="91425" rIns="91425" tIns="91425">
            <a:noAutofit/>
          </a:bodyPr>
          <a:lstStyle/>
          <a:p>
            <a:pPr lvl="0" rtl="0">
              <a:spcBef>
                <a:spcPts val="0"/>
              </a:spcBef>
              <a:buNone/>
            </a:pPr>
            <a:r>
              <a:rPr lang="en"/>
              <a:t>PROPOSED METHODOLOGY</a:t>
            </a:r>
          </a:p>
          <a:p>
            <a:pPr lvl="0" rtl="0">
              <a:spcBef>
                <a:spcPts val="0"/>
              </a:spcBef>
              <a:buNone/>
            </a:pPr>
            <a:r>
              <a:rPr lang="en"/>
              <a:t> </a:t>
            </a:r>
          </a:p>
        </p:txBody>
      </p:sp>
      <p:sp>
        <p:nvSpPr>
          <p:cNvPr id="125" name="Shape 125"/>
          <p:cNvSpPr txBox="1"/>
          <p:nvPr/>
        </p:nvSpPr>
        <p:spPr>
          <a:xfrm>
            <a:off x="0" y="954575"/>
            <a:ext cx="4475100" cy="5398200"/>
          </a:xfrm>
          <a:prstGeom prst="rect">
            <a:avLst/>
          </a:prstGeom>
          <a:noFill/>
          <a:ln>
            <a:noFill/>
          </a:ln>
        </p:spPr>
        <p:txBody>
          <a:bodyPr anchorCtr="0" anchor="t" bIns="91425" lIns="91425" rIns="91425" tIns="91425">
            <a:noAutofit/>
          </a:bodyPr>
          <a:lstStyle/>
          <a:p>
            <a:pPr lvl="0" rtl="0">
              <a:spcBef>
                <a:spcPts val="0"/>
              </a:spcBef>
              <a:buNone/>
            </a:pPr>
            <a:r>
              <a:rPr b="1" lang="en" sz="4200">
                <a:solidFill>
                  <a:schemeClr val="accent1"/>
                </a:solidFill>
                <a:latin typeface="Calibri"/>
                <a:ea typeface="Calibri"/>
                <a:cs typeface="Calibri"/>
                <a:sym typeface="Calibri"/>
              </a:rPr>
              <a:t>           CoNVO</a:t>
            </a:r>
          </a:p>
          <a:p>
            <a:pPr lvl="0">
              <a:spcBef>
                <a:spcPts val="0"/>
              </a:spcBef>
              <a:buNone/>
            </a:pPr>
            <a:r>
              <a:t/>
            </a:r>
            <a:endParaRPr/>
          </a:p>
          <a:p>
            <a:pPr lvl="0">
              <a:spcBef>
                <a:spcPts val="0"/>
              </a:spcBef>
              <a:buNone/>
            </a:pPr>
            <a:r>
              <a:rPr lang="en"/>
              <a:t>● Context</a:t>
            </a:r>
          </a:p>
          <a:p>
            <a:pPr indent="-228600" lvl="0" marL="457200" rtl="0">
              <a:spcBef>
                <a:spcPts val="0"/>
              </a:spcBef>
              <a:buChar char="-"/>
            </a:pPr>
            <a:r>
              <a:rPr lang="en"/>
              <a:t>Cab drivers will benefit from our analysis by knowing where and when to drive and other techniques to make more fares </a:t>
            </a:r>
          </a:p>
          <a:p>
            <a:pPr indent="-228600" lvl="0" marL="457200">
              <a:spcBef>
                <a:spcPts val="0"/>
              </a:spcBef>
              <a:buChar char="-"/>
            </a:pPr>
            <a:r>
              <a:rPr lang="en"/>
              <a:t>Taxi Company will be interested in the results since they will know where to allocate the cabs and resources</a:t>
            </a:r>
          </a:p>
          <a:p>
            <a:pPr lvl="0">
              <a:spcBef>
                <a:spcPts val="0"/>
              </a:spcBef>
              <a:buNone/>
            </a:pPr>
            <a:r>
              <a:t/>
            </a:r>
            <a:endParaRPr/>
          </a:p>
          <a:p>
            <a:pPr lvl="0">
              <a:spcBef>
                <a:spcPts val="0"/>
              </a:spcBef>
              <a:buNone/>
            </a:pPr>
            <a:r>
              <a:rPr lang="en"/>
              <a:t>● Need </a:t>
            </a:r>
          </a:p>
          <a:p>
            <a:pPr indent="-228600" lvl="0" marL="457200" rtl="0">
              <a:spcBef>
                <a:spcPts val="0"/>
              </a:spcBef>
              <a:buChar char="-"/>
            </a:pPr>
            <a:r>
              <a:rPr lang="en"/>
              <a:t>How is every trip coordinated to local census tracts, neighborhoods and other external factors?</a:t>
            </a:r>
          </a:p>
          <a:p>
            <a:pPr indent="-228600" lvl="0" marL="457200" rtl="0">
              <a:spcBef>
                <a:spcPts val="0"/>
              </a:spcBef>
              <a:buChar char="-"/>
            </a:pPr>
            <a:r>
              <a:rPr lang="en"/>
              <a:t>What are the stories and meaning from the data?</a:t>
            </a:r>
          </a:p>
          <a:p>
            <a:pPr lvl="0" rtl="0">
              <a:spcBef>
                <a:spcPts val="0"/>
              </a:spcBef>
              <a:buNone/>
            </a:pPr>
            <a:r>
              <a:rPr lang="en"/>
              <a:t>● Vision </a:t>
            </a:r>
          </a:p>
          <a:p>
            <a:pPr indent="-228600" lvl="0" marL="457200" rtl="0">
              <a:spcBef>
                <a:spcPts val="0"/>
              </a:spcBef>
              <a:buChar char="-"/>
            </a:pPr>
            <a:r>
              <a:rPr lang="en"/>
              <a:t>Underlying coordinates</a:t>
            </a:r>
          </a:p>
          <a:p>
            <a:pPr indent="-228600" lvl="0" marL="457200" rtl="0">
              <a:spcBef>
                <a:spcPts val="0"/>
              </a:spcBef>
              <a:buChar char="-"/>
            </a:pPr>
            <a:r>
              <a:rPr lang="en"/>
              <a:t>Powerful Predictors </a:t>
            </a:r>
          </a:p>
          <a:p>
            <a:pPr indent="-228600" lvl="0" marL="457200" rtl="0">
              <a:spcBef>
                <a:spcPts val="0"/>
              </a:spcBef>
              <a:buChar char="-"/>
            </a:pPr>
            <a:r>
              <a:rPr lang="en"/>
              <a:t>Story Telling</a:t>
            </a:r>
          </a:p>
          <a:p>
            <a:pPr lvl="0" rtl="0">
              <a:spcBef>
                <a:spcPts val="0"/>
              </a:spcBef>
              <a:buNone/>
            </a:pPr>
            <a:r>
              <a:rPr lang="en"/>
              <a:t>● Outcomes </a:t>
            </a:r>
          </a:p>
          <a:p>
            <a:pPr indent="-228600" lvl="0" marL="457200" rtl="0">
              <a:spcBef>
                <a:spcPts val="0"/>
              </a:spcBef>
              <a:buChar char="-"/>
            </a:pPr>
            <a:r>
              <a:rPr lang="en"/>
              <a:t>Regain competitiveness against Uber and other car services in the market. </a:t>
            </a:r>
            <a:br>
              <a:rPr lang="en"/>
            </a:br>
          </a:p>
        </p:txBody>
      </p:sp>
      <p:sp>
        <p:nvSpPr>
          <p:cNvPr id="126" name="Shape 126"/>
          <p:cNvSpPr txBox="1"/>
          <p:nvPr>
            <p:ph type="title"/>
          </p:nvPr>
        </p:nvSpPr>
        <p:spPr>
          <a:xfrm>
            <a:off x="4548300" y="877591"/>
            <a:ext cx="8520600" cy="1068000"/>
          </a:xfrm>
          <a:prstGeom prst="rect">
            <a:avLst/>
          </a:prstGeom>
        </p:spPr>
        <p:txBody>
          <a:bodyPr anchorCtr="0" anchor="t" bIns="91425" lIns="91425" rIns="91425" tIns="91425">
            <a:noAutofit/>
          </a:bodyPr>
          <a:lstStyle/>
          <a:p>
            <a:pPr lvl="0">
              <a:spcBef>
                <a:spcPts val="0"/>
              </a:spcBef>
              <a:buNone/>
            </a:pPr>
            <a:r>
              <a:rPr lang="en"/>
              <a:t>   PROJECT PLAN</a:t>
            </a:r>
          </a:p>
          <a:p>
            <a:pPr lvl="0" rtl="0">
              <a:spcBef>
                <a:spcPts val="0"/>
              </a:spcBef>
              <a:buNone/>
            </a:pPr>
            <a:r>
              <a:t/>
            </a:r>
            <a:endParaRPr/>
          </a:p>
          <a:p>
            <a:pPr lvl="0" rtl="0">
              <a:spcBef>
                <a:spcPts val="0"/>
              </a:spcBef>
              <a:buNone/>
            </a:pPr>
            <a:r>
              <a:rPr lang="en"/>
              <a:t> </a:t>
            </a:r>
          </a:p>
        </p:txBody>
      </p:sp>
      <p:cxnSp>
        <p:nvCxnSpPr>
          <p:cNvPr id="127" name="Shape 127"/>
          <p:cNvCxnSpPr/>
          <p:nvPr/>
        </p:nvCxnSpPr>
        <p:spPr>
          <a:xfrm>
            <a:off x="4343400" y="390466"/>
            <a:ext cx="16800" cy="6205499"/>
          </a:xfrm>
          <a:prstGeom prst="straightConnector1">
            <a:avLst/>
          </a:prstGeom>
          <a:noFill/>
          <a:ln cap="flat" cmpd="sng" w="9525">
            <a:solidFill>
              <a:schemeClr val="dk2"/>
            </a:solidFill>
            <a:prstDash val="solid"/>
            <a:round/>
            <a:headEnd len="lg" w="lg" type="none"/>
            <a:tailEnd len="lg" w="lg" type="none"/>
          </a:ln>
        </p:spPr>
      </p:cxnSp>
      <p:pic>
        <p:nvPicPr>
          <p:cNvPr id="128" name="Shape 128"/>
          <p:cNvPicPr preferRelativeResize="0"/>
          <p:nvPr/>
        </p:nvPicPr>
        <p:blipFill rotWithShape="1">
          <a:blip r:embed="rId3">
            <a:alphaModFix/>
          </a:blip>
          <a:srcRect b="6268" l="7211" r="14998" t="5695"/>
          <a:stretch/>
        </p:blipFill>
        <p:spPr>
          <a:xfrm>
            <a:off x="4548287" y="1760324"/>
            <a:ext cx="4378374" cy="2790138"/>
          </a:xfrm>
          <a:prstGeom prst="rect">
            <a:avLst/>
          </a:prstGeom>
          <a:noFill/>
          <a:ln>
            <a:noFill/>
          </a:ln>
        </p:spPr>
      </p:pic>
      <p:pic>
        <p:nvPicPr>
          <p:cNvPr id="129" name="Shape 129"/>
          <p:cNvPicPr preferRelativeResize="0"/>
          <p:nvPr/>
        </p:nvPicPr>
        <p:blipFill>
          <a:blip r:embed="rId4">
            <a:alphaModFix/>
          </a:blip>
          <a:stretch>
            <a:fillRect/>
          </a:stretch>
        </p:blipFill>
        <p:spPr>
          <a:xfrm>
            <a:off x="4548300" y="4550475"/>
            <a:ext cx="4475099" cy="16936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488200" y="185200"/>
            <a:ext cx="8520600" cy="1068000"/>
          </a:xfrm>
          <a:prstGeom prst="rect">
            <a:avLst/>
          </a:prstGeom>
        </p:spPr>
        <p:txBody>
          <a:bodyPr anchorCtr="0" anchor="t" bIns="91425" lIns="91425" rIns="91425" tIns="91425">
            <a:noAutofit/>
          </a:bodyPr>
          <a:lstStyle/>
          <a:p>
            <a:pPr lvl="0" rtl="0" algn="ctr">
              <a:spcBef>
                <a:spcPts val="0"/>
              </a:spcBef>
              <a:buNone/>
            </a:pPr>
            <a:r>
              <a:rPr lang="en"/>
              <a:t>DATA COLLECTION &amp; CLEANING</a:t>
            </a: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a:p>
            <a:pPr lvl="0" rtl="0" algn="l">
              <a:spcBef>
                <a:spcPts val="0"/>
              </a:spcBef>
              <a:buNone/>
            </a:pPr>
            <a:r>
              <a:t/>
            </a:r>
            <a:endParaRPr/>
          </a:p>
          <a:p>
            <a:pPr lvl="0" rtl="0" algn="l">
              <a:spcBef>
                <a:spcPts val="0"/>
              </a:spcBef>
              <a:buNone/>
            </a:pPr>
            <a:r>
              <a:rPr lang="en"/>
              <a:t> </a:t>
            </a:r>
            <a:r>
              <a:rPr lang="en" sz="2400"/>
              <a:t>DATASET    :  Yellow Taxi Trip Records, Weather Data, Census Data</a:t>
            </a:r>
          </a:p>
          <a:p>
            <a:pPr lvl="0" rtl="0" algn="l">
              <a:spcBef>
                <a:spcPts val="0"/>
              </a:spcBef>
              <a:buNone/>
            </a:pPr>
            <a:r>
              <a:t/>
            </a:r>
            <a:endParaRPr sz="2400"/>
          </a:p>
          <a:p>
            <a:pPr lvl="0" rtl="0">
              <a:spcBef>
                <a:spcPts val="0"/>
              </a:spcBef>
              <a:buNone/>
            </a:pPr>
            <a:r>
              <a:rPr lang="en" sz="2400"/>
              <a:t>PROVIDERS :</a:t>
            </a:r>
          </a:p>
          <a:p>
            <a:pPr lvl="0" rtl="0" algn="l">
              <a:spcBef>
                <a:spcPts val="0"/>
              </a:spcBef>
              <a:buNone/>
            </a:pPr>
            <a:r>
              <a:rPr lang="en" sz="3600"/>
              <a:t>			 </a:t>
            </a:r>
            <a:r>
              <a:rPr lang="en"/>
              <a:t>    </a:t>
            </a:r>
          </a:p>
          <a:p>
            <a:pPr lvl="0" rtl="0">
              <a:lnSpc>
                <a:spcPct val="115000"/>
              </a:lnSpc>
              <a:spcBef>
                <a:spcPts val="0"/>
              </a:spcBef>
              <a:buNone/>
            </a:pPr>
            <a:r>
              <a:t/>
            </a:r>
            <a:endParaRPr b="0"/>
          </a:p>
          <a:p>
            <a:pPr lvl="0" algn="ctr">
              <a:spcBef>
                <a:spcPts val="0"/>
              </a:spcBef>
              <a:buNone/>
            </a:pPr>
            <a:r>
              <a:rPr lang="en"/>
              <a:t> </a:t>
            </a:r>
          </a:p>
        </p:txBody>
      </p:sp>
      <p:pic>
        <p:nvPicPr>
          <p:cNvPr id="135" name="Shape 135"/>
          <p:cNvPicPr preferRelativeResize="0"/>
          <p:nvPr/>
        </p:nvPicPr>
        <p:blipFill>
          <a:blip r:embed="rId3">
            <a:alphaModFix/>
          </a:blip>
          <a:stretch>
            <a:fillRect/>
          </a:stretch>
        </p:blipFill>
        <p:spPr>
          <a:xfrm>
            <a:off x="1797087" y="1462758"/>
            <a:ext cx="1490824" cy="1490824"/>
          </a:xfrm>
          <a:prstGeom prst="rect">
            <a:avLst/>
          </a:prstGeom>
          <a:noFill/>
          <a:ln>
            <a:noFill/>
          </a:ln>
        </p:spPr>
      </p:pic>
      <p:pic>
        <p:nvPicPr>
          <p:cNvPr id="136" name="Shape 136"/>
          <p:cNvPicPr preferRelativeResize="0"/>
          <p:nvPr/>
        </p:nvPicPr>
        <p:blipFill rotWithShape="1">
          <a:blip r:embed="rId4">
            <a:alphaModFix/>
          </a:blip>
          <a:srcRect b="0" l="0" r="58342" t="20691"/>
          <a:stretch/>
        </p:blipFill>
        <p:spPr>
          <a:xfrm>
            <a:off x="2466250" y="5728450"/>
            <a:ext cx="1715800" cy="327749"/>
          </a:xfrm>
          <a:prstGeom prst="rect">
            <a:avLst/>
          </a:prstGeom>
          <a:noFill/>
          <a:ln>
            <a:noFill/>
          </a:ln>
        </p:spPr>
      </p:pic>
      <p:pic>
        <p:nvPicPr>
          <p:cNvPr id="137" name="Shape 137"/>
          <p:cNvPicPr preferRelativeResize="0"/>
          <p:nvPr/>
        </p:nvPicPr>
        <p:blipFill>
          <a:blip r:embed="rId3">
            <a:alphaModFix/>
          </a:blip>
          <a:stretch>
            <a:fillRect/>
          </a:stretch>
        </p:blipFill>
        <p:spPr>
          <a:xfrm>
            <a:off x="6486225" y="1600200"/>
            <a:ext cx="822124" cy="944675"/>
          </a:xfrm>
          <a:prstGeom prst="rect">
            <a:avLst/>
          </a:prstGeom>
          <a:noFill/>
          <a:ln>
            <a:noFill/>
          </a:ln>
        </p:spPr>
      </p:pic>
      <p:sp>
        <p:nvSpPr>
          <p:cNvPr id="138" name="Shape 138"/>
          <p:cNvSpPr txBox="1"/>
          <p:nvPr/>
        </p:nvSpPr>
        <p:spPr>
          <a:xfrm>
            <a:off x="1127775" y="2665900"/>
            <a:ext cx="3000000" cy="1804800"/>
          </a:xfrm>
          <a:prstGeom prst="rect">
            <a:avLst/>
          </a:prstGeom>
          <a:noFill/>
          <a:ln>
            <a:noFill/>
          </a:ln>
        </p:spPr>
        <p:txBody>
          <a:bodyPr anchorCtr="0" anchor="ctr" bIns="91425" lIns="91425" rIns="91425" tIns="91425">
            <a:noAutofit/>
          </a:bodyPr>
          <a:lstStyle/>
          <a:p>
            <a:pPr lvl="0" rtl="0" algn="ctr">
              <a:spcBef>
                <a:spcPts val="0"/>
              </a:spcBef>
              <a:buNone/>
            </a:pPr>
            <a:r>
              <a:rPr b="1" lang="en" sz="3000">
                <a:solidFill>
                  <a:schemeClr val="accent1"/>
                </a:solidFill>
                <a:latin typeface="Amatic SC"/>
                <a:ea typeface="Amatic SC"/>
                <a:cs typeface="Amatic SC"/>
                <a:sym typeface="Amatic SC"/>
              </a:rPr>
              <a:t>2009 - 2015</a:t>
            </a:r>
          </a:p>
          <a:p>
            <a:pPr lvl="0" rtl="0" algn="ctr">
              <a:spcBef>
                <a:spcPts val="0"/>
              </a:spcBef>
              <a:buNone/>
            </a:pPr>
            <a:r>
              <a:rPr b="1" lang="en" sz="3000">
                <a:solidFill>
                  <a:schemeClr val="accent1"/>
                </a:solidFill>
                <a:latin typeface="Amatic SC"/>
                <a:ea typeface="Amatic SC"/>
                <a:cs typeface="Amatic SC"/>
                <a:sym typeface="Amatic SC"/>
              </a:rPr>
              <a:t>2.5Gb / Month</a:t>
            </a:r>
          </a:p>
          <a:p>
            <a:pPr lvl="0" rtl="0" algn="ctr">
              <a:spcBef>
                <a:spcPts val="0"/>
              </a:spcBef>
              <a:buNone/>
            </a:pPr>
            <a:r>
              <a:rPr b="1" lang="en" sz="3000">
                <a:solidFill>
                  <a:schemeClr val="accent1"/>
                </a:solidFill>
                <a:latin typeface="Amatic SC"/>
                <a:ea typeface="Amatic SC"/>
                <a:cs typeface="Amatic SC"/>
                <a:sym typeface="Amatic SC"/>
              </a:rPr>
              <a:t>15GB</a:t>
            </a:r>
          </a:p>
        </p:txBody>
      </p:sp>
      <p:sp>
        <p:nvSpPr>
          <p:cNvPr id="139" name="Shape 139"/>
          <p:cNvSpPr txBox="1"/>
          <p:nvPr/>
        </p:nvSpPr>
        <p:spPr>
          <a:xfrm>
            <a:off x="4838725" y="2619250"/>
            <a:ext cx="4009500" cy="1804800"/>
          </a:xfrm>
          <a:prstGeom prst="rect">
            <a:avLst/>
          </a:prstGeom>
          <a:noFill/>
          <a:ln>
            <a:noFill/>
          </a:ln>
        </p:spPr>
        <p:txBody>
          <a:bodyPr anchorCtr="0" anchor="ctr" bIns="91425" lIns="91425" rIns="91425" tIns="91425">
            <a:noAutofit/>
          </a:bodyPr>
          <a:lstStyle/>
          <a:p>
            <a:pPr lvl="0" rtl="0" algn="ctr">
              <a:spcBef>
                <a:spcPts val="0"/>
              </a:spcBef>
              <a:buNone/>
            </a:pPr>
            <a:r>
              <a:rPr b="1" lang="en" sz="3000">
                <a:solidFill>
                  <a:schemeClr val="accent1"/>
                </a:solidFill>
                <a:latin typeface="Amatic SC"/>
                <a:ea typeface="Amatic SC"/>
                <a:cs typeface="Amatic SC"/>
                <a:sym typeface="Amatic SC"/>
              </a:rPr>
              <a:t>SAMPLE: May 2015</a:t>
            </a:r>
          </a:p>
          <a:p>
            <a:pPr lvl="0" rtl="0" algn="ctr">
              <a:spcBef>
                <a:spcPts val="0"/>
              </a:spcBef>
              <a:buNone/>
            </a:pPr>
            <a:r>
              <a:rPr b="1" lang="en" sz="3000">
                <a:solidFill>
                  <a:schemeClr val="accent1"/>
                </a:solidFill>
                <a:latin typeface="Amatic SC"/>
                <a:ea typeface="Amatic SC"/>
                <a:cs typeface="Amatic SC"/>
                <a:sym typeface="Amatic SC"/>
              </a:rPr>
              <a:t>10,000 rows </a:t>
            </a:r>
          </a:p>
          <a:p>
            <a:pPr indent="-419100" lvl="0" marL="457200" rtl="0">
              <a:spcBef>
                <a:spcPts val="0"/>
              </a:spcBef>
              <a:buClr>
                <a:schemeClr val="accent1"/>
              </a:buClr>
              <a:buSzPct val="100000"/>
              <a:buFont typeface="Amatic SC"/>
              <a:buChar char="●"/>
            </a:pPr>
            <a:r>
              <a:rPr b="1" lang="en" sz="3000">
                <a:solidFill>
                  <a:schemeClr val="accent1"/>
                </a:solidFill>
                <a:latin typeface="Amatic SC"/>
                <a:ea typeface="Amatic SC"/>
                <a:cs typeface="Amatic SC"/>
                <a:sym typeface="Amatic SC"/>
              </a:rPr>
              <a:t>Delete the irrelevant data</a:t>
            </a:r>
          </a:p>
          <a:p>
            <a:pPr indent="-419100" lvl="0" marL="457200" rtl="0">
              <a:spcBef>
                <a:spcPts val="0"/>
              </a:spcBef>
              <a:buClr>
                <a:schemeClr val="accent1"/>
              </a:buClr>
              <a:buSzPct val="100000"/>
              <a:buFont typeface="Amatic SC"/>
              <a:buChar char="●"/>
            </a:pPr>
            <a:r>
              <a:rPr b="1" lang="en" sz="3000">
                <a:solidFill>
                  <a:schemeClr val="accent1"/>
                </a:solidFill>
                <a:latin typeface="Amatic SC"/>
                <a:ea typeface="Amatic SC"/>
                <a:cs typeface="Amatic SC"/>
                <a:sym typeface="Amatic SC"/>
              </a:rPr>
              <a:t>Latitude - Longitude -&gt; Zipcode</a:t>
            </a:r>
          </a:p>
        </p:txBody>
      </p:sp>
      <p:pic>
        <p:nvPicPr>
          <p:cNvPr descr="Screen Shot 2016-05-07 at 1.08.51 AM.png" id="140" name="Shape 140"/>
          <p:cNvPicPr preferRelativeResize="0"/>
          <p:nvPr/>
        </p:nvPicPr>
        <p:blipFill>
          <a:blip r:embed="rId5">
            <a:alphaModFix/>
          </a:blip>
          <a:stretch>
            <a:fillRect/>
          </a:stretch>
        </p:blipFill>
        <p:spPr>
          <a:xfrm>
            <a:off x="2567249" y="6056200"/>
            <a:ext cx="4009499" cy="742950"/>
          </a:xfrm>
          <a:prstGeom prst="rect">
            <a:avLst/>
          </a:prstGeom>
          <a:noFill/>
          <a:ln>
            <a:noFill/>
          </a:ln>
        </p:spPr>
      </p:pic>
      <p:pic>
        <p:nvPicPr>
          <p:cNvPr descr="Screen Shot 2016-05-07 at 9.23.15 AM.png" id="141" name="Shape 141"/>
          <p:cNvPicPr preferRelativeResize="0"/>
          <p:nvPr/>
        </p:nvPicPr>
        <p:blipFill>
          <a:blip r:embed="rId6">
            <a:alphaModFix/>
          </a:blip>
          <a:stretch>
            <a:fillRect/>
          </a:stretch>
        </p:blipFill>
        <p:spPr>
          <a:xfrm>
            <a:off x="6757150" y="5970212"/>
            <a:ext cx="1143000" cy="61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390466"/>
            <a:ext cx="8520600" cy="1068000"/>
          </a:xfrm>
          <a:prstGeom prst="rect">
            <a:avLst/>
          </a:prstGeom>
        </p:spPr>
        <p:txBody>
          <a:bodyPr anchorCtr="0" anchor="t" bIns="91425" lIns="91425" rIns="91425" tIns="91425">
            <a:noAutofit/>
          </a:bodyPr>
          <a:lstStyle/>
          <a:p>
            <a:pPr lvl="0">
              <a:spcBef>
                <a:spcPts val="0"/>
              </a:spcBef>
              <a:buNone/>
            </a:pPr>
            <a:r>
              <a:rPr lang="en"/>
              <a:t>Our Key-Variables</a:t>
            </a:r>
          </a:p>
        </p:txBody>
      </p:sp>
      <p:sp>
        <p:nvSpPr>
          <p:cNvPr id="147" name="Shape 147"/>
          <p:cNvSpPr txBox="1"/>
          <p:nvPr>
            <p:ph idx="1" type="body"/>
          </p:nvPr>
        </p:nvSpPr>
        <p:spPr>
          <a:xfrm>
            <a:off x="311700" y="1638233"/>
            <a:ext cx="8520600" cy="4453500"/>
          </a:xfrm>
          <a:prstGeom prst="rect">
            <a:avLst/>
          </a:prstGeom>
        </p:spPr>
        <p:txBody>
          <a:bodyPr anchorCtr="0" anchor="t" bIns="91425" lIns="91425" rIns="91425" tIns="91425">
            <a:noAutofit/>
          </a:bodyPr>
          <a:lstStyle/>
          <a:p>
            <a:pPr indent="-228600" lvl="0" marL="457200">
              <a:spcBef>
                <a:spcPts val="0"/>
              </a:spcBef>
              <a:buClr>
                <a:srgbClr val="000000"/>
              </a:buClr>
            </a:pPr>
            <a:r>
              <a:rPr lang="en">
                <a:solidFill>
                  <a:srgbClr val="000000"/>
                </a:solidFill>
              </a:rPr>
              <a:t>Pick-up Location </a:t>
            </a:r>
          </a:p>
          <a:p>
            <a:pPr indent="-228600" lvl="1" marL="914400">
              <a:spcBef>
                <a:spcPts val="0"/>
              </a:spcBef>
              <a:buClr>
                <a:srgbClr val="000000"/>
              </a:buClr>
            </a:pPr>
            <a:r>
              <a:rPr lang="en">
                <a:solidFill>
                  <a:srgbClr val="000000"/>
                </a:solidFill>
              </a:rPr>
              <a:t>Longitude, Latitude</a:t>
            </a:r>
          </a:p>
          <a:p>
            <a:pPr indent="-228600" lvl="0" marL="457200">
              <a:spcBef>
                <a:spcPts val="0"/>
              </a:spcBef>
              <a:buClr>
                <a:srgbClr val="000000"/>
              </a:buClr>
            </a:pPr>
            <a:r>
              <a:rPr lang="en">
                <a:solidFill>
                  <a:srgbClr val="000000"/>
                </a:solidFill>
              </a:rPr>
              <a:t>Pick-up Time</a:t>
            </a:r>
          </a:p>
          <a:p>
            <a:pPr indent="-228600" lvl="0" marL="457200" rtl="0">
              <a:spcBef>
                <a:spcPts val="0"/>
              </a:spcBef>
              <a:buClr>
                <a:srgbClr val="000000"/>
              </a:buClr>
            </a:pPr>
            <a:r>
              <a:rPr lang="en">
                <a:solidFill>
                  <a:srgbClr val="000000"/>
                </a:solidFill>
              </a:rPr>
              <a:t>Total Fare Amount</a:t>
            </a:r>
          </a:p>
          <a:p>
            <a:pPr indent="-228600" lvl="0" marL="457200" rtl="0">
              <a:spcBef>
                <a:spcPts val="0"/>
              </a:spcBef>
              <a:buClr>
                <a:srgbClr val="000000"/>
              </a:buClr>
            </a:pPr>
            <a:r>
              <a:rPr lang="en">
                <a:solidFill>
                  <a:srgbClr val="000000"/>
                </a:solidFill>
              </a:rPr>
              <a:t>Tip Amount</a:t>
            </a:r>
          </a:p>
          <a:p>
            <a:pPr indent="-228600" lvl="0" marL="457200" rtl="0">
              <a:spcBef>
                <a:spcPts val="0"/>
              </a:spcBef>
              <a:buClr>
                <a:srgbClr val="000000"/>
              </a:buClr>
            </a:pPr>
            <a:r>
              <a:rPr lang="en">
                <a:solidFill>
                  <a:srgbClr val="000000"/>
                </a:solidFill>
              </a:rPr>
              <a:t>Weather Condition such as wind speed, precipitation, maximum temperature and minimum temperature.</a:t>
            </a:r>
          </a:p>
          <a:p>
            <a:pPr indent="-228600" lvl="0" marL="457200" rtl="0">
              <a:spcBef>
                <a:spcPts val="0"/>
              </a:spcBef>
              <a:buClr>
                <a:srgbClr val="000000"/>
              </a:buClr>
            </a:pPr>
            <a:r>
              <a:rPr lang="en">
                <a:solidFill>
                  <a:srgbClr val="000000"/>
                </a:solidFill>
              </a:rPr>
              <a:t>Demographic condition such as number of population, percentage of white, asian, etc.</a:t>
            </a:r>
          </a:p>
          <a:p>
            <a:pPr lvl="0" rtl="0">
              <a:spcBef>
                <a:spcPts val="0"/>
              </a:spcBef>
              <a:buNone/>
            </a:pPr>
            <a:r>
              <a:t/>
            </a:r>
            <a:endParaRPr>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pic>
        <p:nvPicPr>
          <p:cNvPr id="152" name="Shape 152"/>
          <p:cNvPicPr preferRelativeResize="0"/>
          <p:nvPr/>
        </p:nvPicPr>
        <p:blipFill rotWithShape="1">
          <a:blip r:embed="rId3">
            <a:alphaModFix/>
          </a:blip>
          <a:srcRect b="0" l="10936" r="0" t="0"/>
          <a:stretch/>
        </p:blipFill>
        <p:spPr>
          <a:xfrm>
            <a:off x="0" y="0"/>
            <a:ext cx="9144000" cy="6858000"/>
          </a:xfrm>
          <a:prstGeom prst="rect">
            <a:avLst/>
          </a:prstGeom>
          <a:noFill/>
          <a:ln>
            <a:noFill/>
          </a:ln>
        </p:spPr>
      </p:pic>
      <p:sp>
        <p:nvSpPr>
          <p:cNvPr id="153" name="Shape 153"/>
          <p:cNvSpPr txBox="1"/>
          <p:nvPr>
            <p:ph type="title"/>
          </p:nvPr>
        </p:nvSpPr>
        <p:spPr>
          <a:xfrm>
            <a:off x="193000" y="4477575"/>
            <a:ext cx="6862800" cy="1068000"/>
          </a:xfrm>
          <a:prstGeom prst="rect">
            <a:avLst/>
          </a:prstGeom>
        </p:spPr>
        <p:txBody>
          <a:bodyPr anchorCtr="0" anchor="t" bIns="91425" lIns="91425" rIns="91425" tIns="91425">
            <a:noAutofit/>
          </a:bodyPr>
          <a:lstStyle/>
          <a:p>
            <a:pPr lvl="0" rtl="0">
              <a:spcBef>
                <a:spcPts val="0"/>
              </a:spcBef>
              <a:buNone/>
            </a:pPr>
            <a:r>
              <a:rPr lang="en">
                <a:solidFill>
                  <a:srgbClr val="FFFFFF"/>
                </a:solidFill>
              </a:rPr>
              <a:t>So what does that mean for </a:t>
            </a:r>
          </a:p>
          <a:p>
            <a:pPr lvl="0">
              <a:spcBef>
                <a:spcPts val="0"/>
              </a:spcBef>
              <a:buNone/>
            </a:pPr>
            <a:r>
              <a:rPr lang="en" sz="7200">
                <a:solidFill>
                  <a:srgbClr val="FFFFFF"/>
                </a:solidFill>
              </a:rPr>
              <a:t>angry Matt?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243175" y="100325"/>
            <a:ext cx="3080400" cy="1068000"/>
          </a:xfrm>
          <a:prstGeom prst="rect">
            <a:avLst/>
          </a:prstGeom>
        </p:spPr>
        <p:txBody>
          <a:bodyPr anchorCtr="0" anchor="t" bIns="91425" lIns="91425" rIns="91425" tIns="91425">
            <a:noAutofit/>
          </a:bodyPr>
          <a:lstStyle/>
          <a:p>
            <a:pPr lvl="0" rtl="0">
              <a:spcBef>
                <a:spcPts val="0"/>
              </a:spcBef>
              <a:buNone/>
            </a:pPr>
            <a:r>
              <a:rPr lang="en"/>
              <a:t>Wait in the right area</a:t>
            </a:r>
          </a:p>
        </p:txBody>
      </p:sp>
      <p:pic>
        <p:nvPicPr>
          <p:cNvPr id="159" name="Shape 159"/>
          <p:cNvPicPr preferRelativeResize="0"/>
          <p:nvPr/>
        </p:nvPicPr>
        <p:blipFill rotWithShape="1">
          <a:blip r:embed="rId3">
            <a:alphaModFix/>
          </a:blip>
          <a:srcRect b="5599" l="16139" r="18675" t="9561"/>
          <a:stretch/>
        </p:blipFill>
        <p:spPr>
          <a:xfrm>
            <a:off x="1127823" y="1510975"/>
            <a:ext cx="7110351" cy="520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1014837" y="983941"/>
            <a:ext cx="8520600" cy="1068000"/>
          </a:xfrm>
          <a:prstGeom prst="rect">
            <a:avLst/>
          </a:prstGeom>
        </p:spPr>
        <p:txBody>
          <a:bodyPr anchorCtr="0" anchor="t" bIns="91425" lIns="91425" rIns="91425" tIns="91425">
            <a:noAutofit/>
          </a:bodyPr>
          <a:lstStyle/>
          <a:p>
            <a:pPr lvl="0" rtl="0">
              <a:spcBef>
                <a:spcPts val="0"/>
              </a:spcBef>
              <a:buNone/>
            </a:pPr>
            <a:r>
              <a:rPr lang="en"/>
              <a:t>...at the right time</a:t>
            </a:r>
          </a:p>
        </p:txBody>
      </p:sp>
      <p:pic>
        <p:nvPicPr>
          <p:cNvPr id="165" name="Shape 165"/>
          <p:cNvPicPr preferRelativeResize="0"/>
          <p:nvPr/>
        </p:nvPicPr>
        <p:blipFill rotWithShape="1">
          <a:blip r:embed="rId3">
            <a:alphaModFix/>
          </a:blip>
          <a:srcRect b="6490" l="27912" r="5246" t="9764"/>
          <a:stretch/>
        </p:blipFill>
        <p:spPr>
          <a:xfrm>
            <a:off x="1071274" y="1900761"/>
            <a:ext cx="6326775" cy="44571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